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61" r:id="rId4"/>
    <p:sldId id="268" r:id="rId5"/>
    <p:sldId id="264" r:id="rId6"/>
    <p:sldId id="267" r:id="rId7"/>
    <p:sldId id="266" r:id="rId8"/>
    <p:sldId id="270" r:id="rId9"/>
    <p:sldId id="274" r:id="rId10"/>
    <p:sldId id="280" r:id="rId11"/>
    <p:sldId id="282" r:id="rId12"/>
    <p:sldId id="272" r:id="rId13"/>
    <p:sldId id="271" r:id="rId14"/>
    <p:sldId id="273" r:id="rId15"/>
    <p:sldId id="262" r:id="rId16"/>
    <p:sldId id="278" r:id="rId17"/>
    <p:sldId id="26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F0C5"/>
    <a:srgbClr val="255DFE"/>
    <a:srgbClr val="1D46BB"/>
    <a:srgbClr val="D82F28"/>
    <a:srgbClr val="171717"/>
    <a:srgbClr val="3D3B3B"/>
    <a:srgbClr val="141313"/>
    <a:srgbClr val="86B9B6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5AB9A2-1FB6-9E08-B37A-487EC2981C31}" v="15" dt="2024-07-05T13:27:37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7E5E2-329F-C042-A109-A3F4D49C1278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4C2A0-1EA9-3644-A0A4-3C522ECC12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7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Relevance of social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4C2A0-1EA9-3644-A0A4-3C522ECC12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6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example for computational social modelling </a:t>
            </a:r>
          </a:p>
          <a:p>
            <a:endParaRPr lang="en-US"/>
          </a:p>
          <a:p>
            <a:pPr marL="171450" indent="-171450">
              <a:buFont typeface="Wingdings" pitchFamily="2" charset="2"/>
              <a:buChar char="è"/>
            </a:pPr>
            <a:r>
              <a:rPr lang="en-US" err="1"/>
              <a:t>Obsere</a:t>
            </a:r>
            <a:r>
              <a:rPr lang="en-US"/>
              <a:t> social behavior, especially social and individual factors</a:t>
            </a:r>
          </a:p>
          <a:p>
            <a:pPr marL="171450" indent="-171450">
              <a:buFont typeface="Wingdings" pitchFamily="2" charset="2"/>
              <a:buChar char="è"/>
            </a:pPr>
            <a:endParaRPr lang="en-US"/>
          </a:p>
          <a:p>
            <a:pPr marL="171450" indent="-171450">
              <a:buFont typeface="Wingdings" pitchFamily="2" charset="2"/>
              <a:buChar char="è"/>
            </a:pPr>
            <a:r>
              <a:rPr lang="en-US"/>
              <a:t>As in other models covered in this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4C2A0-1EA9-3644-A0A4-3C522ECC12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8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1806.03856" TargetMode="External"/><Relationship Id="rId3" Type="http://schemas.openxmlformats.org/officeDocument/2006/relationships/hyperlink" Target="https://arxiv.org/abs/1806.03856" TargetMode="External"/><Relationship Id="rId7" Type="http://schemas.openxmlformats.org/officeDocument/2006/relationships/hyperlink" Target="https://doi.org/10.1029/2019JE006222" TargetMode="External"/><Relationship Id="rId2" Type="http://schemas.openxmlformats.org/officeDocument/2006/relationships/hyperlink" Target="https://github.com/SommerEngineering/Simulation-of-long-distance-space-flight?tab=readme-ov-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8-020-66740-0" TargetMode="External"/><Relationship Id="rId5" Type="http://schemas.openxmlformats.org/officeDocument/2006/relationships/hyperlink" Target="https://doi.org/10.1016/j.futures.2018.08.004" TargetMode="External"/><Relationship Id="rId4" Type="http://schemas.openxmlformats.org/officeDocument/2006/relationships/hyperlink" Target="https://doi.org/10.1371/journal.pone.0117612" TargetMode="External"/><Relationship Id="rId9" Type="http://schemas.openxmlformats.org/officeDocument/2006/relationships/hyperlink" Target="https://doi.org/10.1007/978-3-030-02059-0_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43B0E-BFC7-7346-1133-53F89C1B0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r="1756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585503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b="1">
                <a:solidFill>
                  <a:schemeClr val="bg1"/>
                </a:solidFill>
              </a:rPr>
              <a:t>Group 17</a:t>
            </a:r>
            <a:br>
              <a:rPr lang="en-GB" sz="5000">
                <a:solidFill>
                  <a:schemeClr val="bg1"/>
                </a:solidFill>
              </a:rPr>
            </a:br>
            <a:br>
              <a:rPr lang="en-GB" sz="5000">
                <a:solidFill>
                  <a:schemeClr val="bg1"/>
                </a:solidFill>
              </a:rPr>
            </a:br>
            <a:r>
              <a:rPr lang="en-GB" sz="5000">
                <a:solidFill>
                  <a:schemeClr val="bg1"/>
                </a:solidFill>
              </a:rPr>
              <a:t>Agent-based Modelling (ABM)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8662" y="3232751"/>
            <a:ext cx="6562787" cy="232508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en-GB" sz="3200">
              <a:solidFill>
                <a:schemeClr val="bg1"/>
              </a:solidFill>
            </a:endParaRPr>
          </a:p>
          <a:p>
            <a:pPr algn="l"/>
            <a:r>
              <a:rPr lang="en-GB" sz="3200">
                <a:solidFill>
                  <a:srgbClr val="E97132"/>
                </a:solidFill>
              </a:rPr>
              <a:t>Simulating Societal Collapse in </a:t>
            </a:r>
          </a:p>
          <a:p>
            <a:pPr algn="l"/>
            <a:r>
              <a:rPr lang="en-GB" sz="3200">
                <a:solidFill>
                  <a:srgbClr val="E97132"/>
                </a:solidFill>
              </a:rPr>
              <a:t>Multi-Generational Space Travel</a:t>
            </a:r>
          </a:p>
          <a:p>
            <a:pPr algn="l"/>
            <a:endParaRPr lang="en-GB" sz="3200">
              <a:solidFill>
                <a:schemeClr val="bg1"/>
              </a:solidFill>
            </a:endParaRPr>
          </a:p>
          <a:p>
            <a:pPr algn="l"/>
            <a:endParaRPr lang="en-GB" sz="3200">
              <a:solidFill>
                <a:schemeClr val="bg1"/>
              </a:solidFill>
            </a:endParaRPr>
          </a:p>
          <a:p>
            <a:pPr algn="l"/>
            <a:endParaRPr lang="en-GB" sz="320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1ED57123-1C9C-AF09-70A4-C429E1E17046}"/>
              </a:ext>
            </a:extLst>
          </p:cNvPr>
          <p:cNvSpPr txBox="1"/>
          <p:nvPr/>
        </p:nvSpPr>
        <p:spPr>
          <a:xfrm>
            <a:off x="731108" y="5560540"/>
            <a:ext cx="35525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Tanja Boric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Verena Grall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Niklas David Schramm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Paul Jakob Sedlmayr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1057154" y="138886"/>
            <a:ext cx="10077692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err="1">
                <a:solidFill>
                  <a:srgbClr val="FFF0C5"/>
                </a:solidFill>
              </a:rPr>
              <a:t>Simulating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Populations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with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>
                <a:solidFill>
                  <a:srgbClr val="00B050"/>
                </a:solidFill>
              </a:rPr>
              <a:t>Different </a:t>
            </a:r>
            <a:r>
              <a:rPr lang="de-DE" sz="3600" err="1">
                <a:solidFill>
                  <a:srgbClr val="00B050"/>
                </a:solidFill>
              </a:rPr>
              <a:t>Thresholds</a:t>
            </a:r>
            <a:endParaRPr lang="de-DE" sz="360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585D0B-6B1C-6264-9B29-C88DDA6CA3DA}"/>
              </a:ext>
            </a:extLst>
          </p:cNvPr>
          <p:cNvSpPr/>
          <p:nvPr/>
        </p:nvSpPr>
        <p:spPr>
          <a:xfrm>
            <a:off x="1134319" y="826145"/>
            <a:ext cx="10000527" cy="5563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4F0AC-A312-48C3-E1A3-675A9332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03" y="1264531"/>
            <a:ext cx="1899936" cy="248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AF17B-50F7-FC96-0C8C-B65FC31720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7120" r="9816"/>
          <a:stretch/>
        </p:blipFill>
        <p:spPr>
          <a:xfrm>
            <a:off x="1331843" y="1054492"/>
            <a:ext cx="7255565" cy="52210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92C01F-4338-F242-1509-D7E1A38A4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9" t="5525" b="-2"/>
          <a:stretch/>
        </p:blipFill>
        <p:spPr>
          <a:xfrm>
            <a:off x="9246548" y="1331343"/>
            <a:ext cx="1307797" cy="2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85D0B-6B1C-6264-9B29-C88DDA6CA3DA}"/>
              </a:ext>
            </a:extLst>
          </p:cNvPr>
          <p:cNvSpPr/>
          <p:nvPr/>
        </p:nvSpPr>
        <p:spPr>
          <a:xfrm>
            <a:off x="1128811" y="826145"/>
            <a:ext cx="10000527" cy="5563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5CD9C-B222-0DAE-D1CA-8836A96D7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53"/>
          <a:stretch/>
        </p:blipFill>
        <p:spPr>
          <a:xfrm>
            <a:off x="1338607" y="1036947"/>
            <a:ext cx="7308815" cy="4918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92191-BE25-A296-8647-716C78E8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203" y="1264531"/>
            <a:ext cx="1899936" cy="248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B3590-3983-8CF9-EFDB-029D812EE08E}"/>
              </a:ext>
            </a:extLst>
          </p:cNvPr>
          <p:cNvSpPr txBox="1"/>
          <p:nvPr/>
        </p:nvSpPr>
        <p:spPr>
          <a:xfrm>
            <a:off x="10528259" y="3414231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5E59B-6414-0014-33C3-078EABE4BF4C}"/>
              </a:ext>
            </a:extLst>
          </p:cNvPr>
          <p:cNvSpPr txBox="1"/>
          <p:nvPr/>
        </p:nvSpPr>
        <p:spPr>
          <a:xfrm>
            <a:off x="10518954" y="318804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EB5F2-F5F3-4EBC-9895-DC9607B0F95A}"/>
              </a:ext>
            </a:extLst>
          </p:cNvPr>
          <p:cNvSpPr txBox="1"/>
          <p:nvPr/>
        </p:nvSpPr>
        <p:spPr>
          <a:xfrm>
            <a:off x="10509649" y="2946498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79A6-F193-4A8B-2C8A-F2127ABAD718}"/>
              </a:ext>
            </a:extLst>
          </p:cNvPr>
          <p:cNvSpPr txBox="1"/>
          <p:nvPr/>
        </p:nvSpPr>
        <p:spPr>
          <a:xfrm>
            <a:off x="10509649" y="270495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CB301-794B-49FA-D068-852DCDB48029}"/>
              </a:ext>
            </a:extLst>
          </p:cNvPr>
          <p:cNvSpPr txBox="1"/>
          <p:nvPr/>
        </p:nvSpPr>
        <p:spPr>
          <a:xfrm>
            <a:off x="10507481" y="247325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43C40-D855-C556-43D1-748A1653F798}"/>
              </a:ext>
            </a:extLst>
          </p:cNvPr>
          <p:cNvSpPr txBox="1"/>
          <p:nvPr/>
        </p:nvSpPr>
        <p:spPr>
          <a:xfrm>
            <a:off x="10505313" y="223388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FD042-944F-5C18-A28C-34FFCF1A2A2E}"/>
              </a:ext>
            </a:extLst>
          </p:cNvPr>
          <p:cNvSpPr txBox="1"/>
          <p:nvPr/>
        </p:nvSpPr>
        <p:spPr>
          <a:xfrm>
            <a:off x="10510525" y="201499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67177D-6B0D-136F-2C8C-0F80C790048A}"/>
              </a:ext>
            </a:extLst>
          </p:cNvPr>
          <p:cNvSpPr txBox="1"/>
          <p:nvPr/>
        </p:nvSpPr>
        <p:spPr>
          <a:xfrm>
            <a:off x="10504721" y="179431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ADA61-528A-ABED-A015-1AFE9316E314}"/>
              </a:ext>
            </a:extLst>
          </p:cNvPr>
          <p:cNvSpPr txBox="1"/>
          <p:nvPr/>
        </p:nvSpPr>
        <p:spPr>
          <a:xfrm>
            <a:off x="10509933" y="1580312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3C9043-0028-9D35-0E8E-C957211A325A}"/>
              </a:ext>
            </a:extLst>
          </p:cNvPr>
          <p:cNvSpPr txBox="1"/>
          <p:nvPr/>
        </p:nvSpPr>
        <p:spPr>
          <a:xfrm>
            <a:off x="10507938" y="1340869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609EE8-8AD1-5382-12FF-886FFDBE795A}"/>
              </a:ext>
            </a:extLst>
          </p:cNvPr>
          <p:cNvSpPr txBox="1">
            <a:spLocks/>
          </p:cNvSpPr>
          <p:nvPr/>
        </p:nvSpPr>
        <p:spPr>
          <a:xfrm>
            <a:off x="1057154" y="138886"/>
            <a:ext cx="10077692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err="1">
                <a:solidFill>
                  <a:srgbClr val="FFF0C5"/>
                </a:solidFill>
              </a:rPr>
              <a:t>Simulating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Populations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with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>
                <a:solidFill>
                  <a:srgbClr val="00B050"/>
                </a:solidFill>
              </a:rPr>
              <a:t>Different </a:t>
            </a:r>
            <a:r>
              <a:rPr lang="de-DE" sz="3600" err="1">
                <a:solidFill>
                  <a:srgbClr val="00B050"/>
                </a:solidFill>
              </a:rPr>
              <a:t>Thresholds</a:t>
            </a:r>
            <a:endParaRPr lang="de-DE" sz="360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05974-6CA6-75C8-6FC2-5A6A0E228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9" t="5525" b="-2"/>
          <a:stretch/>
        </p:blipFill>
        <p:spPr>
          <a:xfrm>
            <a:off x="9246548" y="1331343"/>
            <a:ext cx="1307797" cy="2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Elektronik, Display, Screenshot enthält.&#10;&#10;Beschreibung automatisch generiert.">
            <a:extLst>
              <a:ext uri="{FF2B5EF4-FFF2-40B4-BE49-F238E27FC236}">
                <a16:creationId xmlns:a16="http://schemas.microsoft.com/office/drawing/2014/main" id="{F6EC8E69-BAFA-5D41-C24A-72EEE52A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8" y="1021194"/>
            <a:ext cx="10698891" cy="563939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3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152400"/>
            <a:ext cx="94776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C000"/>
                </a:solidFill>
              </a:rPr>
              <a:t>Extended Model</a:t>
            </a:r>
            <a:r>
              <a:rPr lang="en-GB" sz="2000">
                <a:solidFill>
                  <a:srgbClr val="FFFFFF"/>
                </a:solidFill>
              </a:rPr>
              <a:t>: includes </a:t>
            </a:r>
            <a:r>
              <a:rPr lang="en-GB" sz="2000">
                <a:solidFill>
                  <a:srgbClr val="D86ECC"/>
                </a:solidFill>
              </a:rPr>
              <a:t>selectiveness </a:t>
            </a:r>
            <a:r>
              <a:rPr lang="en-GB" sz="2000">
                <a:solidFill>
                  <a:srgbClr val="FFFFFF"/>
                </a:solidFill>
              </a:rPr>
              <a:t>&amp; </a:t>
            </a:r>
            <a:endParaRPr lang="de-DE">
              <a:solidFill>
                <a:srgbClr val="000000"/>
              </a:solidFill>
            </a:endParaRPr>
          </a:p>
          <a:p>
            <a:pPr algn="ctr"/>
            <a:r>
              <a:rPr lang="en-GB" sz="2000">
                <a:solidFill>
                  <a:srgbClr val="D82F28"/>
                </a:solidFill>
              </a:rPr>
              <a:t>homicide caused by polarizing views </a:t>
            </a:r>
            <a:r>
              <a:rPr lang="en-GB" sz="2000">
                <a:solidFill>
                  <a:srgbClr val="00B050"/>
                </a:solidFill>
              </a:rPr>
              <a:t>(</a:t>
            </a:r>
            <a:r>
              <a:rPr lang="de-DE" sz="2000">
                <a:solidFill>
                  <a:srgbClr val="00B050"/>
                </a:solidFill>
              </a:rPr>
              <a:t>at </a:t>
            </a:r>
            <a:r>
              <a:rPr lang="de-DE" sz="2000" err="1">
                <a:solidFill>
                  <a:srgbClr val="00B050"/>
                </a:solidFill>
                <a:ea typeface="+mn-lt"/>
                <a:cs typeface="+mn-lt"/>
              </a:rPr>
              <a:t>view_difference</a:t>
            </a:r>
            <a:r>
              <a:rPr lang="de-DE" sz="2000">
                <a:solidFill>
                  <a:srgbClr val="00B050"/>
                </a:solidFill>
                <a:ea typeface="+mn-lt"/>
                <a:cs typeface="+mn-lt"/>
              </a:rPr>
              <a:t> &gt;</a:t>
            </a:r>
            <a:r>
              <a:rPr lang="de-DE" sz="2000">
                <a:solidFill>
                  <a:srgbClr val="00B050"/>
                </a:solidFill>
              </a:rPr>
              <a:t> 7)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-2280000">
            <a:off x="5527095" y="5415747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3902676" y="5817973"/>
            <a:ext cx="423218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92D050"/>
                </a:solidFill>
              </a:rPr>
              <a:t>Society survives, but there is a visibly lower population growth...</a:t>
            </a:r>
          </a:p>
        </p:txBody>
      </p:sp>
    </p:spTree>
    <p:extLst>
      <p:ext uri="{BB962C8B-B14F-4D97-AF65-F5344CB8AC3E}">
        <p14:creationId xmlns:p14="http://schemas.microsoft.com/office/powerpoint/2010/main" val="38685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D577DF01-67DB-4DB4-F283-3CACD8F0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4" y="1105189"/>
            <a:ext cx="10812163" cy="563615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4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152400"/>
            <a:ext cx="94776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</a:rPr>
              <a:t>Extended Model: includes </a:t>
            </a:r>
            <a:r>
              <a:rPr lang="en-GB" sz="2000">
                <a:solidFill>
                  <a:srgbClr val="D86ECC"/>
                </a:solidFill>
              </a:rPr>
              <a:t>selectiveness </a:t>
            </a:r>
            <a:r>
              <a:rPr lang="en-GB" sz="2000">
                <a:solidFill>
                  <a:srgbClr val="FFFFFF"/>
                </a:solidFill>
              </a:rPr>
              <a:t>&amp; </a:t>
            </a:r>
            <a:br>
              <a:rPr lang="en-GB" sz="2000"/>
            </a:br>
            <a:r>
              <a:rPr lang="en-GB" sz="2000">
                <a:solidFill>
                  <a:srgbClr val="D82F28"/>
                </a:solidFill>
              </a:rPr>
              <a:t>homicide caused by polarizing views </a:t>
            </a:r>
            <a:r>
              <a:rPr lang="en-GB" sz="2000">
                <a:solidFill>
                  <a:srgbClr val="00B050"/>
                </a:solidFill>
              </a:rPr>
              <a:t>(</a:t>
            </a:r>
            <a:r>
              <a:rPr lang="de-DE" sz="2000">
                <a:solidFill>
                  <a:srgbClr val="00B050"/>
                </a:solidFill>
              </a:rPr>
              <a:t>at </a:t>
            </a:r>
            <a:r>
              <a:rPr lang="de-DE" sz="2000" err="1">
                <a:solidFill>
                  <a:srgbClr val="00B050"/>
                </a:solidFill>
              </a:rPr>
              <a:t>view_difference</a:t>
            </a:r>
            <a:r>
              <a:rPr lang="de-DE" sz="2000">
                <a:solidFill>
                  <a:srgbClr val="00B050"/>
                </a:solidFill>
              </a:rPr>
              <a:t> &gt; 6)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18780000">
            <a:off x="5527095" y="5642288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142BFA8-6785-0131-C65C-DE3AC10E47DD}"/>
              </a:ext>
            </a:extLst>
          </p:cNvPr>
          <p:cNvSpPr/>
          <p:nvPr/>
        </p:nvSpPr>
        <p:spPr>
          <a:xfrm rot="17520000">
            <a:off x="3690547" y="4983948"/>
            <a:ext cx="2697890" cy="3912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4046838" y="5972432"/>
            <a:ext cx="3943864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00"/>
                </a:solidFill>
              </a:rPr>
              <a:t>Spaceship crew goes extinct over time</a:t>
            </a:r>
            <a:br>
              <a:rPr lang="en-GB">
                <a:solidFill>
                  <a:srgbClr val="FFFF00"/>
                </a:solidFill>
              </a:rPr>
            </a:br>
            <a:r>
              <a:rPr lang="en-GB">
                <a:solidFill>
                  <a:srgbClr val="FFFF00"/>
                </a:solidFill>
              </a:rPr>
              <a:t>(empty spaceship...)</a:t>
            </a:r>
            <a:endParaRPr lang="de-DE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splay, Screenshot, Software enthält.&#10;&#10;Beschreibung automatisch generiert.">
            <a:extLst>
              <a:ext uri="{FF2B5EF4-FFF2-40B4-BE49-F238E27FC236}">
                <a16:creationId xmlns:a16="http://schemas.microsoft.com/office/drawing/2014/main" id="{52493D07-B1DE-2AE6-A2AF-B97CAC52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5" y="1353281"/>
            <a:ext cx="10194324" cy="5335626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3766751" y="142103"/>
            <a:ext cx="71710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</a:rPr>
              <a:t>Extended Model: includes </a:t>
            </a:r>
            <a:r>
              <a:rPr lang="en-GB" sz="2000">
                <a:solidFill>
                  <a:srgbClr val="D86ECC"/>
                </a:solidFill>
              </a:rPr>
              <a:t>selectiveness </a:t>
            </a:r>
            <a:r>
              <a:rPr lang="en-GB" sz="2000">
                <a:solidFill>
                  <a:srgbClr val="FFFFFF"/>
                </a:solidFill>
              </a:rPr>
              <a:t>&amp; </a:t>
            </a:r>
            <a:br>
              <a:rPr lang="en-GB" sz="2000"/>
            </a:br>
            <a:r>
              <a:rPr lang="en-GB" sz="2000">
                <a:solidFill>
                  <a:srgbClr val="D82F28"/>
                </a:solidFill>
              </a:rPr>
              <a:t>homicide caused by polarizing views</a:t>
            </a:r>
            <a:endParaRPr lang="de-DE" sz="2000">
              <a:solidFill>
                <a:srgbClr val="00B050"/>
              </a:solidFill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18780000">
            <a:off x="5527095" y="5642288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4046838" y="5972432"/>
            <a:ext cx="5025079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0C5"/>
                </a:solidFill>
              </a:rPr>
              <a:t>Spaceship crew size fluctuates a lot,</a:t>
            </a:r>
            <a:br>
              <a:rPr lang="en-GB">
                <a:solidFill>
                  <a:srgbClr val="FFF0C5"/>
                </a:solidFill>
              </a:rPr>
            </a:br>
            <a:r>
              <a:rPr lang="en-GB">
                <a:solidFill>
                  <a:srgbClr val="FFF0C5"/>
                </a:solidFill>
              </a:rPr>
              <a:t> but it can survive </a:t>
            </a:r>
            <a:r>
              <a:rPr lang="en-GB">
                <a:solidFill>
                  <a:srgbClr val="00B050"/>
                </a:solidFill>
              </a:rPr>
              <a:t>at </a:t>
            </a:r>
            <a:r>
              <a:rPr lang="en-GB" err="1">
                <a:solidFill>
                  <a:srgbClr val="00B050"/>
                </a:solidFill>
              </a:rPr>
              <a:t>treshold</a:t>
            </a:r>
            <a:r>
              <a:rPr lang="en-GB">
                <a:solidFill>
                  <a:srgbClr val="00B050"/>
                </a:solidFill>
              </a:rPr>
              <a:t> 8 (it dies at 7)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760429-C66D-056D-B001-40A160AC35E4}"/>
              </a:ext>
            </a:extLst>
          </p:cNvPr>
          <p:cNvSpPr txBox="1"/>
          <p:nvPr/>
        </p:nvSpPr>
        <p:spPr>
          <a:xfrm>
            <a:off x="3045939" y="852616"/>
            <a:ext cx="8911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00"/>
                </a:solidFill>
              </a:rPr>
              <a:t>Alternative: with our own parameters (based on background research)</a:t>
            </a:r>
            <a:endParaRPr lang="de-DE">
              <a:solidFill>
                <a:srgbClr val="FFFF00"/>
              </a:solidFill>
            </a:endParaRPr>
          </a:p>
        </p:txBody>
      </p:sp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00248AB-CD98-EB9E-1AB6-E5F96594FACE}"/>
              </a:ext>
            </a:extLst>
          </p:cNvPr>
          <p:cNvSpPr/>
          <p:nvPr/>
        </p:nvSpPr>
        <p:spPr>
          <a:xfrm rot="3600000">
            <a:off x="2927155" y="197533"/>
            <a:ext cx="597242" cy="1318053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5F76D-E333-C993-D057-43F9BA01C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145" r="-2" b="142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B778F1F-A0E5-9F8C-29BA-E1D361354928}"/>
              </a:ext>
            </a:extLst>
          </p:cNvPr>
          <p:cNvSpPr/>
          <p:nvPr/>
        </p:nvSpPr>
        <p:spPr>
          <a:xfrm>
            <a:off x="916459" y="2975918"/>
            <a:ext cx="10369378" cy="3398107"/>
          </a:xfrm>
          <a:prstGeom prst="rect">
            <a:avLst/>
          </a:prstGeom>
          <a:solidFill>
            <a:srgbClr val="171717">
              <a:alpha val="72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A42AF-29EE-02BE-BBC8-FB15DE0DF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75012"/>
            <a:ext cx="9795637" cy="820343"/>
          </a:xfrm>
        </p:spPr>
        <p:txBody>
          <a:bodyPr>
            <a:normAutofit/>
          </a:bodyPr>
          <a:lstStyle/>
          <a:p>
            <a:r>
              <a:rPr lang="de-DE" sz="52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81829B-9621-E4AE-D4C8-32740E6BB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2979393"/>
            <a:ext cx="9795637" cy="4281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2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Times New Roman"/>
              </a:rPr>
              <a:t>Selective mating preferences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have an influence on the crew size over time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2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solidFill>
                  <a:srgbClr val="E97132"/>
                </a:solidFill>
                <a:ea typeface="+mn-lt"/>
                <a:cs typeface="+mn-lt"/>
              </a:rPr>
              <a:t>Extended model 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incl.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attractiveness 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and </a:t>
            </a:r>
            <a:r>
              <a:rPr lang="en-US" sz="1800" dirty="0">
                <a:solidFill>
                  <a:srgbClr val="D82F28"/>
                </a:solidFill>
                <a:ea typeface="+mn-lt"/>
                <a:cs typeface="+mn-lt"/>
              </a:rPr>
              <a:t>polarizing view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1800" dirty="0">
              <a:solidFill>
                <a:schemeClr val="bg1"/>
              </a:solidFill>
              <a:latin typeface="Aptos"/>
              <a:cs typeface="Times New Roman"/>
            </a:endParaRPr>
          </a:p>
          <a:p>
            <a:pPr marL="742950" lvl="1" indent="-285750" algn="l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Tested with default parameters: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Times New Roman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 </a:t>
            </a:r>
            <a:br>
              <a:rPr lang="en-US" sz="1800" dirty="0">
                <a:latin typeface="Aptos"/>
                <a:cs typeface="Times New Roman"/>
              </a:rPr>
            </a:b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 </a:t>
            </a:r>
            <a:r>
              <a:rPr lang="en-US" sz="1800" dirty="0" err="1">
                <a:solidFill>
                  <a:srgbClr val="00B050"/>
                </a:solidFill>
                <a:latin typeface="Aptos"/>
                <a:cs typeface="Times New Roman"/>
              </a:rPr>
              <a:t>view_difference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extinction threshold is between</a:t>
            </a:r>
            <a:r>
              <a:rPr lang="en-US" sz="1800" dirty="0">
                <a:solidFill>
                  <a:srgbClr val="FFFF00"/>
                </a:solidFill>
                <a:latin typeface="Aptos"/>
                <a:cs typeface="Times New Roman"/>
              </a:rPr>
              <a:t> </a:t>
            </a: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 6 and 7</a:t>
            </a:r>
            <a:endParaRPr lang="en-US" sz="1800" dirty="0">
              <a:solidFill>
                <a:srgbClr val="00B050"/>
              </a:solidFill>
            </a:endParaRPr>
          </a:p>
          <a:p>
            <a:pPr marL="742950" lvl="1" indent="-285750" algn="l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Tested with </a:t>
            </a:r>
            <a:r>
              <a:rPr lang="en-US" sz="1800" dirty="0">
                <a:solidFill>
                  <a:srgbClr val="FFF0C5"/>
                </a:solidFill>
                <a:latin typeface="Aptos"/>
                <a:cs typeface="Times New Roman"/>
              </a:rPr>
              <a:t>our own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</a:t>
            </a:r>
            <a:r>
              <a:rPr lang="en-US" sz="1800" dirty="0">
                <a:solidFill>
                  <a:srgbClr val="FFF0C5"/>
                </a:solidFill>
                <a:latin typeface="Aptos"/>
                <a:cs typeface="Times New Roman"/>
              </a:rPr>
              <a:t>parameters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:</a:t>
            </a:r>
            <a:r>
              <a:rPr lang="en-US" sz="1800" dirty="0">
                <a:solidFill>
                  <a:srgbClr val="D82F28"/>
                </a:solidFill>
                <a:latin typeface="Aptos"/>
                <a:cs typeface="Times New Roman"/>
              </a:rPr>
              <a:t> 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survival requires more tolerance.</a:t>
            </a:r>
            <a:br>
              <a:rPr lang="en-US" sz="1800" dirty="0">
                <a:latin typeface="Aptos"/>
                <a:cs typeface="Times New Roman"/>
              </a:rPr>
            </a:b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 </a:t>
            </a:r>
            <a:r>
              <a:rPr lang="en-US" sz="1800" dirty="0" err="1">
                <a:solidFill>
                  <a:srgbClr val="00B050"/>
                </a:solidFill>
                <a:latin typeface="Aptos"/>
                <a:cs typeface="Times New Roman"/>
              </a:rPr>
              <a:t>view_difference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extinction threshold is between </a:t>
            </a: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7 and 8</a:t>
            </a:r>
          </a:p>
          <a:p>
            <a:pPr algn="l">
              <a:lnSpc>
                <a:spcPct val="200000"/>
              </a:lnSpc>
            </a:pPr>
            <a:endParaRPr lang="en-US" sz="1800">
              <a:solidFill>
                <a:schemeClr val="bg1"/>
              </a:solidFill>
              <a:latin typeface="Aptos"/>
              <a:cs typeface="Times New Roman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D30BA9-E15A-B10E-09C4-077A8CFA15DF}"/>
              </a:ext>
            </a:extLst>
          </p:cNvPr>
          <p:cNvSpPr txBox="1"/>
          <p:nvPr/>
        </p:nvSpPr>
        <p:spPr>
          <a:xfrm>
            <a:off x="2737022" y="1120346"/>
            <a:ext cx="6738551" cy="15542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E9713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GB" sz="1900" i="1" dirty="0">
                <a:latin typeface="Aptos"/>
                <a:cs typeface="Segoe UI"/>
              </a:rPr>
            </a:b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After the introduction of  </a:t>
            </a:r>
            <a:r>
              <a:rPr lang="en-GB" sz="1900" i="1" dirty="0">
                <a:solidFill>
                  <a:srgbClr val="D86ECC"/>
                </a:solidFill>
                <a:latin typeface="Aptos"/>
                <a:cs typeface="Segoe UI"/>
              </a:rPr>
              <a:t>selective dating preferences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, </a:t>
            </a:r>
            <a:r>
              <a:rPr lang="en-GB" sz="1900" dirty="0">
                <a:latin typeface="Aptos"/>
                <a:cs typeface="Segoe UI"/>
              </a:rPr>
              <a:t> </a:t>
            </a:r>
            <a:br>
              <a:rPr lang="en-GB" sz="1900" dirty="0">
                <a:latin typeface="Aptos"/>
                <a:cs typeface="Segoe UI"/>
              </a:rPr>
            </a:br>
            <a:r>
              <a:rPr lang="en-GB" sz="1900" i="1" dirty="0">
                <a:solidFill>
                  <a:schemeClr val="bg1"/>
                </a:solidFill>
                <a:latin typeface="Aptos"/>
                <a:cs typeface="Segoe UI"/>
              </a:rPr>
              <a:t>at what </a:t>
            </a:r>
            <a:r>
              <a:rPr lang="en-GB" sz="1900" i="1" dirty="0">
                <a:solidFill>
                  <a:srgbClr val="00B050"/>
                </a:solidFill>
                <a:latin typeface="Aptos"/>
                <a:cs typeface="Segoe UI"/>
              </a:rPr>
              <a:t>difference threshold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 in </a:t>
            </a:r>
            <a:r>
              <a:rPr lang="en-GB" sz="1900" i="1" dirty="0">
                <a:solidFill>
                  <a:srgbClr val="D82F28"/>
                </a:solidFill>
                <a:latin typeface="Aptos"/>
                <a:cs typeface="Segoe UI"/>
              </a:rPr>
              <a:t>polarizing view values 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does the society go extinct </a:t>
            </a:r>
            <a:r>
              <a:rPr lang="en-GB" sz="1900" dirty="0">
                <a:latin typeface="Aptos"/>
                <a:cs typeface="Segoe UI"/>
              </a:rPr>
              <a:t> 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because it cannot sustain itself any longer?</a:t>
            </a:r>
            <a:endParaRPr lang="de-DE" sz="1900" dirty="0">
              <a:latin typeface="Aptos"/>
              <a:cs typeface="Segoe UI"/>
            </a:endParaRPr>
          </a:p>
          <a:p>
            <a:endParaRPr lang="de-DE" sz="1900"/>
          </a:p>
        </p:txBody>
      </p:sp>
      <p:pic>
        <p:nvPicPr>
          <p:cNvPr id="13" name="Grafik 12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E1F8904A-7367-9D14-D6C8-2739D1EC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6" y="1239423"/>
            <a:ext cx="2852352" cy="1363592"/>
          </a:xfrm>
          <a:prstGeom prst="rect">
            <a:avLst/>
          </a:prstGeom>
        </p:spPr>
      </p:pic>
      <p:pic>
        <p:nvPicPr>
          <p:cNvPr id="15" name="Grafik 14" descr="Ein Bild, das Grafiken, Clipart, Cartoon, Kunst enthält.&#10;&#10;Beschreibung automatisch generiert.">
            <a:extLst>
              <a:ext uri="{FF2B5EF4-FFF2-40B4-BE49-F238E27FC236}">
                <a16:creationId xmlns:a16="http://schemas.microsoft.com/office/drawing/2014/main" id="{290BFA48-7210-747B-60F4-516734105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319" y="925727"/>
            <a:ext cx="1666875" cy="1752600"/>
          </a:xfrm>
          <a:prstGeom prst="rect">
            <a:avLst/>
          </a:prstGeom>
        </p:spPr>
      </p:pic>
      <p:pic>
        <p:nvPicPr>
          <p:cNvPr id="17" name="Grafik 16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FBB469A7-0166-7B44-C473-70002DDDD5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8" r="-300" b="39496"/>
          <a:stretch/>
        </p:blipFill>
        <p:spPr>
          <a:xfrm>
            <a:off x="8445357" y="3742939"/>
            <a:ext cx="2550610" cy="1203474"/>
          </a:xfrm>
          <a:prstGeom prst="rect">
            <a:avLst/>
          </a:prstGeom>
        </p:spPr>
      </p:pic>
      <p:pic>
        <p:nvPicPr>
          <p:cNvPr id="19" name="Grafik 18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514930A6-E191-A71E-F77B-719E8E6CC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19" t="-522" r="1153" b="72834"/>
          <a:stretch/>
        </p:blipFill>
        <p:spPr>
          <a:xfrm>
            <a:off x="8443783" y="5116727"/>
            <a:ext cx="2554856" cy="1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6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e shuttle launch">
            <a:extLst>
              <a:ext uri="{FF2B5EF4-FFF2-40B4-BE49-F238E27FC236}">
                <a16:creationId xmlns:a16="http://schemas.microsoft.com/office/drawing/2014/main" id="{66D101C9-3654-2C29-375B-78F28DE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5" r="28298" b="22565"/>
          <a:stretch/>
        </p:blipFill>
        <p:spPr>
          <a:xfrm>
            <a:off x="3051732" y="-778"/>
            <a:ext cx="9390764" cy="685799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350F82-45AD-B742-B47E-2DF4A5F75E59}"/>
              </a:ext>
            </a:extLst>
          </p:cNvPr>
          <p:cNvSpPr/>
          <p:nvPr/>
        </p:nvSpPr>
        <p:spPr>
          <a:xfrm>
            <a:off x="88900" y="19050"/>
            <a:ext cx="10277475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lumMod val="0"/>
                  <a:alpha val="99103"/>
                </a:schemeClr>
              </a:gs>
              <a:gs pos="57000">
                <a:schemeClr val="tx1">
                  <a:lumMod val="0"/>
                  <a:alpha val="98468"/>
                </a:schemeClr>
              </a:gs>
              <a:gs pos="77000">
                <a:schemeClr val="tx1">
                  <a:lumMod val="0"/>
                  <a:alpha val="71993"/>
                </a:schemeClr>
              </a:gs>
              <a:gs pos="66000">
                <a:srgbClr val="010101">
                  <a:lumMod val="0"/>
                  <a:alpha val="90312"/>
                </a:srgbClr>
              </a:gs>
              <a:gs pos="91000">
                <a:schemeClr val="tx1">
                  <a:lumMod val="0"/>
                  <a:alpha val="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BAF327-86A0-993B-68B0-B3B1A55E3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11" y="1851471"/>
            <a:ext cx="9109364" cy="43764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Computational intensity restricts options</a:t>
            </a:r>
            <a:endParaRPr lang="de-DE"/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Trying different distributions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of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attractiveness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of </a:t>
            </a:r>
            <a:r>
              <a:rPr lang="en-US" sz="1700">
                <a:solidFill>
                  <a:srgbClr val="FF0000"/>
                </a:solidFill>
                <a:latin typeface="Aptos"/>
                <a:cs typeface="Arial"/>
              </a:rPr>
              <a:t>polarizing view</a:t>
            </a: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Different </a:t>
            </a:r>
            <a:r>
              <a:rPr lang="en-US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model </a:t>
            </a: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for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mating preferences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e.g.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maximizing attractivity</a:t>
            </a:r>
            <a:endParaRPr lang="en-US" sz="17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Examining the unique impact of individual variables</a:t>
            </a: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ABM modelling</a:t>
            </a: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 of a society is a complex process</a:t>
            </a:r>
          </a:p>
          <a:p>
            <a:pPr>
              <a:lnSpc>
                <a:spcPct val="120000"/>
              </a:lnSpc>
            </a:pP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20000"/>
              </a:lnSpc>
            </a:pP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683105-E5DD-A6D9-6EF1-A442D694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84" y="746941"/>
            <a:ext cx="8339768" cy="86295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z="4900" err="1">
                <a:solidFill>
                  <a:srgbClr val="E97132"/>
                </a:solidFill>
              </a:rPr>
              <a:t>Limitations</a:t>
            </a:r>
            <a:r>
              <a:rPr lang="de-DE" sz="4900">
                <a:solidFill>
                  <a:srgbClr val="E97132"/>
                </a:solidFill>
              </a:rPr>
              <a:t> &amp; Future Research</a:t>
            </a:r>
          </a:p>
        </p:txBody>
      </p:sp>
      <p:cxnSp>
        <p:nvCxnSpPr>
          <p:cNvPr id="9" name="Gerade Verbindung mit Pfeil 15">
            <a:extLst>
              <a:ext uri="{FF2B5EF4-FFF2-40B4-BE49-F238E27FC236}">
                <a16:creationId xmlns:a16="http://schemas.microsoft.com/office/drawing/2014/main" id="{E1A1FCC3-40AF-046C-F787-7D3AA30610CA}"/>
              </a:ext>
            </a:extLst>
          </p:cNvPr>
          <p:cNvCxnSpPr/>
          <p:nvPr/>
        </p:nvCxnSpPr>
        <p:spPr>
          <a:xfrm>
            <a:off x="-4119" y="1591962"/>
            <a:ext cx="6485236" cy="39129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5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475481-0374-598D-E8A8-86DA8E70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3" y="463978"/>
            <a:ext cx="8123297" cy="2520049"/>
          </a:xfrm>
        </p:spPr>
        <p:txBody>
          <a:bodyPr anchor="b">
            <a:normAutofit/>
          </a:bodyPr>
          <a:lstStyle/>
          <a:p>
            <a:r>
              <a:rPr lang="de-DE" sz="3200" err="1">
                <a:solidFill>
                  <a:srgbClr val="E97132"/>
                </a:solidFill>
                <a:latin typeface="Aptos"/>
              </a:rPr>
              <a:t>Thank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you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for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your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attention</a:t>
            </a:r>
            <a:r>
              <a:rPr lang="de-DE" sz="3200">
                <a:solidFill>
                  <a:srgbClr val="E97132"/>
                </a:solidFill>
              </a:rPr>
              <a:t>!</a:t>
            </a:r>
            <a:br>
              <a:rPr lang="de-DE">
                <a:solidFill>
                  <a:schemeClr val="bg1"/>
                </a:solidFill>
              </a:rPr>
            </a:b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 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CC5795-EBC9-4600-DBBA-CBEA7E1F8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99" y="2450445"/>
            <a:ext cx="11279188" cy="406160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de-DE" sz="2900">
                <a:solidFill>
                  <a:schemeClr val="bg1"/>
                </a:solidFill>
                <a:ea typeface="+mn-lt"/>
                <a:cs typeface="+mn-lt"/>
              </a:rPr>
              <a:t>References</a:t>
            </a: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[1]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: Simulation of a 6,300-year intergalactic journey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https://github.com/SommerEngineering/Simulation-of-long-distance-space-flight?tab=readme-ov-file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GB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[2] Sommer, Thorsten (2019). Simulation of a long-distance space flight. DOI: 10.5281/zenodo.3382912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[3] Sommer, Thorsten (2019). Simulation of a 6,300-year intergalactic journey. DOI: 10.17504/protocols.io.676hhre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[4]  Experiment of Frédéric Marin and Camille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Beluffi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from 2018: 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https://arxiv.org/abs/1806.03856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[5]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Sircova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A, Karimi F,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Osin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EN, Lee S, Holme P, et al. (2015) Simulating Irrational Human Behavior to Prevent Resource Depletion. PLOS ONE 10(3): e0117612.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https://doi.org/10.1371/journal.pone.0117612</a:t>
            </a:r>
            <a:endParaRPr lang="en-GB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[6]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Kalick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, S. M., &amp; Hamilton, T. E. (1986). The matching hypothesis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reexamined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. Journal of Personality and Social Psychology, 51(4), 673–682. https://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doi.org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/10.1037/0022-3514.51.4.673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</a:rPr>
              <a:t>[7] </a:t>
            </a:r>
            <a:r>
              <a:rPr lang="en-US" sz="1400" err="1">
                <a:solidFill>
                  <a:schemeClr val="bg1"/>
                </a:solidFill>
                <a:effectLst/>
              </a:rPr>
              <a:t>Szocik</a:t>
            </a:r>
            <a:r>
              <a:rPr lang="en-US" sz="1400">
                <a:solidFill>
                  <a:schemeClr val="bg1"/>
                </a:solidFill>
                <a:effectLst/>
              </a:rPr>
              <a:t>, K. (2019). Should and could humans go to Mars? Yes, but not now and not in the near future. </a:t>
            </a:r>
            <a:r>
              <a:rPr lang="en-US" sz="1400" i="1">
                <a:solidFill>
                  <a:schemeClr val="bg1"/>
                </a:solidFill>
                <a:effectLst/>
              </a:rPr>
              <a:t>Futures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105</a:t>
            </a:r>
            <a:r>
              <a:rPr lang="en-US" sz="1400">
                <a:solidFill>
                  <a:schemeClr val="bg1"/>
                </a:solidFill>
                <a:effectLst/>
              </a:rPr>
              <a:t>, 54–66. </a:t>
            </a:r>
            <a:r>
              <a:rPr lang="en-US" sz="1400">
                <a:solidFill>
                  <a:schemeClr val="bg1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https://doi.org/10.1016/j.futures.2018.08.004</a:t>
            </a:r>
            <a:endParaRPr lang="en-US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[8]  </a:t>
            </a:r>
            <a:r>
              <a:rPr lang="en-US" sz="1400" err="1">
                <a:solidFill>
                  <a:schemeClr val="bg1"/>
                </a:solidFill>
                <a:effectLst/>
              </a:rPr>
              <a:t>Salotti</a:t>
            </a:r>
            <a:r>
              <a:rPr lang="en-US" sz="1400">
                <a:solidFill>
                  <a:schemeClr val="bg1"/>
                </a:solidFill>
                <a:effectLst/>
              </a:rPr>
              <a:t>, J.-M. (2020). Minimum Number of Settlers for Survival on Another Planet. </a:t>
            </a:r>
            <a:r>
              <a:rPr lang="en-US" sz="1400" i="1">
                <a:solidFill>
                  <a:schemeClr val="bg1"/>
                </a:solidFill>
                <a:effectLst/>
              </a:rPr>
              <a:t>Scientific Reports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10</a:t>
            </a:r>
            <a:r>
              <a:rPr lang="en-US" sz="1400">
                <a:solidFill>
                  <a:schemeClr val="bg1"/>
                </a:solidFill>
                <a:effectLst/>
              </a:rPr>
              <a:t>(1), 9700. </a:t>
            </a:r>
            <a:r>
              <a:rPr lang="en-US" sz="1400">
                <a:solidFill>
                  <a:schemeClr val="bg1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https://doi.org/10.1038/s41598-020-66740-0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[9] </a:t>
            </a:r>
            <a:r>
              <a:rPr lang="en-US" sz="1400">
                <a:solidFill>
                  <a:schemeClr val="bg1"/>
                </a:solidFill>
                <a:effectLst/>
              </a:rPr>
              <a:t>Haqq-Misra, J., Wolf, E. T., Welsh, W. F., </a:t>
            </a:r>
            <a:r>
              <a:rPr lang="en-US" sz="1400" err="1">
                <a:solidFill>
                  <a:schemeClr val="bg1"/>
                </a:solidFill>
                <a:effectLst/>
              </a:rPr>
              <a:t>Kopparapu</a:t>
            </a:r>
            <a:r>
              <a:rPr lang="en-US" sz="1400">
                <a:solidFill>
                  <a:schemeClr val="bg1"/>
                </a:solidFill>
                <a:effectLst/>
              </a:rPr>
              <a:t>, R. K., Kostov, V., &amp; Kane, S. R. (2019). Constraining the Magnitude of Climate Extremes From Time-Varying </a:t>
            </a:r>
            <a:r>
              <a:rPr lang="en-US" sz="1400" err="1">
                <a:solidFill>
                  <a:schemeClr val="bg1"/>
                </a:solidFill>
                <a:effectLst/>
              </a:rPr>
              <a:t>Instellation</a:t>
            </a:r>
            <a:r>
              <a:rPr lang="en-US" sz="1400">
                <a:solidFill>
                  <a:schemeClr val="bg1"/>
                </a:solidFill>
                <a:effectLst/>
              </a:rPr>
              <a:t> on a Circumbinary Terrestrial Planet. </a:t>
            </a:r>
            <a:r>
              <a:rPr lang="en-US" sz="1400" i="1">
                <a:solidFill>
                  <a:schemeClr val="bg1"/>
                </a:solidFill>
                <a:effectLst/>
              </a:rPr>
              <a:t>Journal of Geophysical Research: Planets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124</a:t>
            </a:r>
            <a:r>
              <a:rPr lang="en-US" sz="1400">
                <a:solidFill>
                  <a:schemeClr val="bg1"/>
                </a:solidFill>
                <a:effectLst/>
              </a:rPr>
              <a:t>(12), 3231–3243. </a:t>
            </a:r>
            <a:r>
              <a:rPr lang="en-US" sz="1400">
                <a:solidFill>
                  <a:schemeClr val="bg1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https://doi.org/10.1029/2019JE006222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[10] Marin, F., &amp; </a:t>
            </a:r>
            <a:r>
              <a:rPr lang="en-US" sz="1400" err="1">
                <a:solidFill>
                  <a:schemeClr val="bg1"/>
                </a:solidFill>
                <a:effectLst/>
              </a:rPr>
              <a:t>Beluffi</a:t>
            </a:r>
            <a:r>
              <a:rPr lang="en-US" sz="1400">
                <a:solidFill>
                  <a:schemeClr val="bg1"/>
                </a:solidFill>
                <a:effectLst/>
              </a:rPr>
              <a:t>, C. (2018). </a:t>
            </a:r>
            <a:r>
              <a:rPr lang="en-US" sz="1400" i="1">
                <a:solidFill>
                  <a:schemeClr val="bg1"/>
                </a:solidFill>
                <a:effectLst/>
              </a:rPr>
              <a:t>Computing the minimal crew for a multi-generational space travel towards Proxima Centauri b</a:t>
            </a:r>
            <a:r>
              <a:rPr lang="en-US" sz="1400">
                <a:solidFill>
                  <a:schemeClr val="bg1"/>
                </a:solidFill>
                <a:effectLst/>
              </a:rPr>
              <a:t> (Version 1). </a:t>
            </a:r>
            <a:r>
              <a:rPr lang="en-US" sz="1400" err="1">
                <a:solidFill>
                  <a:schemeClr val="bg1"/>
                </a:solidFill>
                <a:effectLst/>
              </a:rPr>
              <a:t>arXiv</a:t>
            </a:r>
            <a:r>
              <a:rPr lang="en-US" sz="1400">
                <a:solidFill>
                  <a:schemeClr val="bg1"/>
                </a:solidFill>
                <a:effectLst/>
              </a:rPr>
              <a:t>. </a:t>
            </a:r>
            <a:r>
              <a:rPr lang="en-US" sz="1400">
                <a:solidFill>
                  <a:schemeClr val="bg1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https://doi.org/10.48550/ARXIV.1806.03856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[11]  Haqq-Misra, J. (2019). Can Deep Altruism Sustain Space Settlement? In K. </a:t>
            </a:r>
            <a:r>
              <a:rPr lang="en-US" sz="1400" err="1">
                <a:solidFill>
                  <a:schemeClr val="bg1"/>
                </a:solidFill>
                <a:effectLst/>
              </a:rPr>
              <a:t>Szocik</a:t>
            </a:r>
            <a:r>
              <a:rPr lang="en-US" sz="1400">
                <a:solidFill>
                  <a:schemeClr val="bg1"/>
                </a:solidFill>
                <a:effectLst/>
              </a:rPr>
              <a:t> (Ed.), </a:t>
            </a:r>
            <a:r>
              <a:rPr lang="en-US" sz="1400" i="1">
                <a:solidFill>
                  <a:schemeClr val="bg1"/>
                </a:solidFill>
                <a:effectLst/>
              </a:rPr>
              <a:t>The Human Factor in a Mission to Mars</a:t>
            </a:r>
            <a:r>
              <a:rPr lang="en-US" sz="1400">
                <a:solidFill>
                  <a:schemeClr val="bg1"/>
                </a:solidFill>
                <a:effectLst/>
              </a:rPr>
              <a:t> (pp. 145–155). Springer International Publishing. </a:t>
            </a:r>
            <a:r>
              <a:rPr lang="en-US" sz="1400">
                <a:solidFill>
                  <a:schemeClr val="bg1"/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https://doi.org/10.1007/978-3-030-02059-0_8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3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30DC114-1FBD-A81F-28A2-C9CEB42F00D1}"/>
              </a:ext>
            </a:extLst>
          </p:cNvPr>
          <p:cNvSpPr txBox="1">
            <a:spLocks/>
          </p:cNvSpPr>
          <p:nvPr/>
        </p:nvSpPr>
        <p:spPr>
          <a:xfrm>
            <a:off x="7607258" y="353219"/>
            <a:ext cx="340480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>
                <a:solidFill>
                  <a:srgbClr val="E97132"/>
                </a:solidFill>
              </a:rPr>
              <a:t>Group 17</a:t>
            </a:r>
            <a:endParaRPr lang="en-GB" sz="5000">
              <a:solidFill>
                <a:srgbClr val="E971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6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nrise as seen from the outer space">
            <a:extLst>
              <a:ext uri="{FF2B5EF4-FFF2-40B4-BE49-F238E27FC236}">
                <a16:creationId xmlns:a16="http://schemas.microsoft.com/office/drawing/2014/main" id="{66D101C9-3654-2C29-375B-78F28DE3D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1"/>
          <a:stretch/>
        </p:blipFill>
        <p:spPr>
          <a:xfrm>
            <a:off x="4303655" y="10"/>
            <a:ext cx="9669642" cy="6857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BAF327-86A0-993B-68B0-B3B1A55E3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155" y="1266792"/>
            <a:ext cx="9109364" cy="4376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… about space settlements and survival: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>
              <a:solidFill>
                <a:schemeClr val="accent4">
                  <a:lumMod val="40000"/>
                  <a:lumOff val="60000"/>
                </a:schemeClr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“Computing the minimal crew for a multi-generational space travel towards Proxima Centauri b” 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Marin &amp; </a:t>
            </a:r>
            <a:r>
              <a:rPr lang="en-US" sz="1600" err="1">
                <a:solidFill>
                  <a:schemeClr val="bg1"/>
                </a:solidFill>
                <a:latin typeface="Aptos"/>
                <a:cs typeface="Arial"/>
              </a:rPr>
              <a:t>Beluffi</a:t>
            </a: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(2018)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“Minimum Number of Settlers for Survival on Another Planet”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Salotti (2020)</a:t>
            </a: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“Should and could humans go to Mars? Yes, but not now and not in the near future”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Aptos"/>
                <a:cs typeface="Arial"/>
              </a:rPr>
              <a:t>Szocik</a:t>
            </a: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(2019)</a:t>
            </a: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“Can Deep Altruism Sustain Space Settlement?”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Haqq-Misra (2019)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683105-E5DD-A6D9-6EF1-A442D694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86" y="348899"/>
            <a:ext cx="5120561" cy="872482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Existing</a:t>
            </a:r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de-DE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Literature</a:t>
            </a:r>
            <a:endParaRPr lang="de-DE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0D925-378B-8C6F-920F-82BBED035DE2}"/>
              </a:ext>
            </a:extLst>
          </p:cNvPr>
          <p:cNvSpPr txBox="1"/>
          <p:nvPr/>
        </p:nvSpPr>
        <p:spPr>
          <a:xfrm>
            <a:off x="747155" y="5211499"/>
            <a:ext cx="898187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>
                <a:solidFill>
                  <a:srgbClr val="FFF0C5"/>
                </a:solidFill>
                <a:latin typeface="Aptos"/>
                <a:cs typeface="Arial"/>
              </a:rPr>
              <a:t>“… shows that ethical and social virtues, not current technological </a:t>
            </a:r>
            <a:br>
              <a:rPr lang="en-US" sz="1600" i="1">
                <a:solidFill>
                  <a:srgbClr val="FFF0C5"/>
                </a:solidFill>
                <a:latin typeface="Aptos"/>
                <a:cs typeface="Arial"/>
              </a:rPr>
            </a:br>
            <a:r>
              <a:rPr lang="en-US" sz="1600" i="1">
                <a:solidFill>
                  <a:srgbClr val="FFF0C5"/>
                </a:solidFill>
                <a:latin typeface="Aptos"/>
                <a:cs typeface="Arial"/>
              </a:rPr>
              <a:t>and medical threats, are the biggest risk for success of the mission.” 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by Haqq-Misra (2019) cited in </a:t>
            </a:r>
            <a:r>
              <a:rPr lang="en-US" sz="1600" err="1">
                <a:solidFill>
                  <a:schemeClr val="bg1"/>
                </a:solidFill>
                <a:latin typeface="Aptos"/>
                <a:cs typeface="Arial"/>
              </a:rPr>
              <a:t>Szocik</a:t>
            </a: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(2019)</a:t>
            </a:r>
          </a:p>
          <a:p>
            <a:endParaRPr lang="en-US"/>
          </a:p>
        </p:txBody>
      </p:sp>
      <p:cxnSp>
        <p:nvCxnSpPr>
          <p:cNvPr id="8" name="Gerade Verbindung mit Pfeil 5">
            <a:extLst>
              <a:ext uri="{FF2B5EF4-FFF2-40B4-BE49-F238E27FC236}">
                <a16:creationId xmlns:a16="http://schemas.microsoft.com/office/drawing/2014/main" id="{8F892988-0E84-1794-2BFC-A9C2C16222B5}"/>
              </a:ext>
            </a:extLst>
          </p:cNvPr>
          <p:cNvCxnSpPr/>
          <p:nvPr/>
        </p:nvCxnSpPr>
        <p:spPr>
          <a:xfrm flipV="1">
            <a:off x="-4119" y="1091968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5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86" y="348899"/>
            <a:ext cx="5120561" cy="872482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97132"/>
                </a:solidFill>
              </a:rPr>
              <a:t>Motivation</a:t>
            </a: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85" y="1512330"/>
            <a:ext cx="7946089" cy="49967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>
                <a:solidFill>
                  <a:srgbClr val="FFF0C5"/>
                </a:solidFill>
              </a:rPr>
              <a:t>Observe: complex social behaviour. </a:t>
            </a:r>
            <a:endParaRPr lang="de-DE" sz="1800">
              <a:solidFill>
                <a:srgbClr val="FFF0C5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800">
                <a:solidFill>
                  <a:srgbClr val="FFF0C5"/>
                </a:solidFill>
              </a:rPr>
              <a:t>Complex task: sustaining a society with limited </a:t>
            </a:r>
            <a:br>
              <a:rPr lang="en-GB" sz="1800"/>
            </a:br>
            <a:r>
              <a:rPr lang="en-GB" sz="1800">
                <a:solidFill>
                  <a:srgbClr val="FFF0C5"/>
                </a:solidFill>
              </a:rPr>
              <a:t>resources for multiple generations</a:t>
            </a:r>
          </a:p>
          <a:p>
            <a:pPr>
              <a:lnSpc>
                <a:spcPct val="150000"/>
              </a:lnSpc>
            </a:pPr>
            <a:r>
              <a:rPr lang="en-GB" sz="1800">
                <a:solidFill>
                  <a:srgbClr val="FFF0C5"/>
                </a:solidFill>
              </a:rPr>
              <a:t>Consider: social / human factors </a:t>
            </a:r>
            <a:br>
              <a:rPr lang="en-GB" sz="1800"/>
            </a:br>
            <a:endParaRPr lang="en-GB" sz="1800"/>
          </a:p>
          <a:p>
            <a:pPr marL="0" indent="0">
              <a:lnSpc>
                <a:spcPct val="100000"/>
              </a:lnSpc>
              <a:buNone/>
            </a:pPr>
            <a:r>
              <a:rPr lang="en-GB" sz="1800">
                <a:solidFill>
                  <a:schemeClr val="bg1"/>
                </a:solidFill>
              </a:rPr>
              <a:t>Take Examples from Lecture:   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  </a:t>
            </a:r>
          </a:p>
          <a:p>
            <a:pPr>
              <a:lnSpc>
                <a:spcPct val="100000"/>
              </a:lnSpc>
            </a:pPr>
            <a:r>
              <a:rPr lang="en-GB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Dating Choice Model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   </a:t>
            </a:r>
            <a:r>
              <a:rPr lang="en-GB" sz="1800">
                <a:solidFill>
                  <a:schemeClr val="bg1"/>
                </a:solidFill>
              </a:rPr>
              <a:t>by Kalick and Hamilton (1986)</a:t>
            </a:r>
          </a:p>
          <a:p>
            <a:pPr>
              <a:lnSpc>
                <a:spcPct val="100000"/>
              </a:lnSpc>
            </a:pPr>
            <a:r>
              <a:rPr lang="en-GB" sz="1800" i="1">
                <a:solidFill>
                  <a:srgbClr val="D82F28"/>
                </a:solidFill>
              </a:rPr>
              <a:t>Simulating Irrational Human </a:t>
            </a:r>
            <a:r>
              <a:rPr lang="en-GB" sz="1800" i="1" err="1">
                <a:solidFill>
                  <a:srgbClr val="D82F28"/>
                </a:solidFill>
              </a:rPr>
              <a:t>Behavior</a:t>
            </a:r>
            <a:r>
              <a:rPr lang="en-GB" sz="1800" i="1">
                <a:solidFill>
                  <a:srgbClr val="D82F28"/>
                </a:solidFill>
              </a:rPr>
              <a:t> to Prevent Resource Depletion</a:t>
            </a:r>
            <a:br>
              <a:rPr lang="en-GB" sz="1800" i="1"/>
            </a:br>
            <a:r>
              <a:rPr lang="en-GB" sz="1800">
                <a:solidFill>
                  <a:schemeClr val="bg1"/>
                </a:solidFill>
              </a:rPr>
              <a:t>by </a:t>
            </a: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Sircova</a:t>
            </a: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, Karimi, Osin, Holme, </a:t>
            </a: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Strömbom</a:t>
            </a: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 (2015)</a:t>
            </a:r>
          </a:p>
          <a:p>
            <a:pPr>
              <a:lnSpc>
                <a:spcPct val="100000"/>
              </a:lnSpc>
            </a:pP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Granovetter</a:t>
            </a: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 Threshold Model (1978)</a:t>
            </a:r>
          </a:p>
          <a:p>
            <a:pPr>
              <a:lnSpc>
                <a:spcPct val="100000"/>
              </a:lnSpc>
            </a:pP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Opinion Dynamics</a:t>
            </a:r>
            <a:endParaRPr lang="en-GB" sz="180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80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sz="1600">
              <a:solidFill>
                <a:schemeClr val="accent5">
                  <a:lumMod val="60000"/>
                  <a:lumOff val="40000"/>
                </a:schemeClr>
              </a:solidFill>
              <a:latin typeface="Aptos"/>
              <a:cs typeface="Segoe UI"/>
            </a:endParaRPr>
          </a:p>
          <a:p>
            <a:pPr marL="0" indent="0">
              <a:buNone/>
            </a:pPr>
            <a:endParaRPr lang="en-GB" sz="1600" i="1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sz="1600" i="1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sz="1600" i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fik 10" descr="Mehr Tinder-Matches: So nutzt du die Dating-App richtig">
            <a:extLst>
              <a:ext uri="{FF2B5EF4-FFF2-40B4-BE49-F238E27FC236}">
                <a16:creationId xmlns:a16="http://schemas.microsoft.com/office/drawing/2014/main" id="{15A714AE-9B40-5C08-E47C-68C7770FD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6" r="6989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The Political and Socio-Economic Context of the Demographic Crisis in  Georgia - Caucasus Watch">
            <a:extLst>
              <a:ext uri="{FF2B5EF4-FFF2-40B4-BE49-F238E27FC236}">
                <a16:creationId xmlns:a16="http://schemas.microsoft.com/office/drawing/2014/main" id="{53A3DD89-12FA-4256-6EB7-BBF5944BA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0" r="5064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C425449-1FD7-42D5-644F-E685D34EB5E2}"/>
              </a:ext>
            </a:extLst>
          </p:cNvPr>
          <p:cNvCxnSpPr/>
          <p:nvPr/>
        </p:nvCxnSpPr>
        <p:spPr>
          <a:xfrm flipV="1">
            <a:off x="-4119" y="1435442"/>
            <a:ext cx="5445209" cy="12357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2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351" y="540480"/>
            <a:ext cx="3587750" cy="862313"/>
          </a:xfrm>
        </p:spPr>
        <p:txBody>
          <a:bodyPr anchor="b">
            <a:normAutofit/>
          </a:bodyPr>
          <a:lstStyle/>
          <a:p>
            <a:pPr algn="ctr"/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6351" y="2007801"/>
            <a:ext cx="8582668" cy="36190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Found ABM model with mating logic but without any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selectiveness </a:t>
            </a:r>
            <a:b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</a:b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(apart from simple checks) or </a:t>
            </a:r>
            <a:r>
              <a:rPr lang="en-GB" sz="1800">
                <a:solidFill>
                  <a:srgbClr val="D82F28"/>
                </a:solidFill>
                <a:latin typeface="Aptos"/>
                <a:cs typeface="Arial"/>
              </a:rPr>
              <a:t>irrational behaviour</a:t>
            </a: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:</a:t>
            </a:r>
            <a:endParaRPr lang="en-US" sz="18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Model initially based on </a:t>
            </a:r>
            <a:r>
              <a:rPr lang="en-US" sz="1800">
                <a:solidFill>
                  <a:srgbClr val="FFF0C5"/>
                </a:solidFill>
                <a:latin typeface="Aptos"/>
                <a:cs typeface="Arial"/>
              </a:rPr>
              <a:t>an astrophysics paper</a:t>
            </a: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 [1]</a:t>
            </a:r>
            <a:endParaRPr lang="de-DE" sz="18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ABM approach based on </a:t>
            </a:r>
            <a:r>
              <a:rPr lang="en-US" sz="1800" err="1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Netlogo</a:t>
            </a:r>
            <a:r>
              <a:rPr lang="en-US" sz="18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model </a:t>
            </a: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[2] </a:t>
            </a:r>
            <a:endParaRPr lang="de-DE" sz="1800">
              <a:solidFill>
                <a:schemeClr val="bg1"/>
              </a:solidFill>
              <a:latin typeface="Aptos"/>
              <a:cs typeface="Arial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rgbClr val="61CBF4"/>
                </a:solidFill>
                <a:latin typeface="Aptos"/>
                <a:cs typeface="Arial"/>
              </a:rPr>
              <a:t>Simulation of long-distance space flight </a:t>
            </a:r>
            <a:endParaRPr lang="en-US" sz="1600">
              <a:solidFill>
                <a:schemeClr val="bg1"/>
              </a:solidFill>
              <a:latin typeface="Aptos"/>
              <a:cs typeface="Arial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contains realistic data</a:t>
            </a:r>
            <a:endParaRPr lang="en-US" sz="1600">
              <a:solidFill>
                <a:schemeClr val="bg1"/>
              </a:solidFill>
              <a:latin typeface="Aptos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parameters set based on research</a:t>
            </a:r>
            <a:endParaRPr lang="en-GB" sz="16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endParaRPr lang="en-GB" sz="1600">
              <a:solidFill>
                <a:srgbClr val="000000"/>
              </a:solidFill>
              <a:latin typeface="Aptos"/>
              <a:cs typeface="Arial"/>
            </a:endParaRPr>
          </a:p>
        </p:txBody>
      </p:sp>
      <p:pic>
        <p:nvPicPr>
          <p:cNvPr id="5" name="Grafik 4" descr="Proxima Centauri b by Alpha-Element on DeviantArt">
            <a:extLst>
              <a:ext uri="{FF2B5EF4-FFF2-40B4-BE49-F238E27FC236}">
                <a16:creationId xmlns:a16="http://schemas.microsoft.com/office/drawing/2014/main" id="{5D03198E-F4E0-FB84-DB98-954B4C50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6" t="11333" r="27856" b="11594"/>
          <a:stretch/>
        </p:blipFill>
        <p:spPr>
          <a:xfrm>
            <a:off x="8740347" y="113584"/>
            <a:ext cx="3080662" cy="3197868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Text, Kreis, Diagramm, Screenshot enthält.&#10;&#10;Beschreibung automatisch generiert.">
            <a:extLst>
              <a:ext uri="{FF2B5EF4-FFF2-40B4-BE49-F238E27FC236}">
                <a16:creationId xmlns:a16="http://schemas.microsoft.com/office/drawing/2014/main" id="{2723FABD-7B5A-D798-40CE-9ED411FA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0702"/>
            <a:ext cx="6096000" cy="3260651"/>
          </a:xfrm>
          <a:prstGeom prst="rect">
            <a:avLst/>
          </a:prstGeom>
        </p:spPr>
      </p:pic>
      <p:pic>
        <p:nvPicPr>
          <p:cNvPr id="11" name="Grafik 10" descr="Free Spaceship, Download Free Spaceship png images, Free ClipArts on  Clipart Library">
            <a:extLst>
              <a:ext uri="{FF2B5EF4-FFF2-40B4-BE49-F238E27FC236}">
                <a16:creationId xmlns:a16="http://schemas.microsoft.com/office/drawing/2014/main" id="{497B586A-72F4-A0ED-56CC-323AE8953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0000">
            <a:off x="6837533" y="389107"/>
            <a:ext cx="1400175" cy="13430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7CCB27-7B34-2B72-F377-D6C6A921DEEF}"/>
              </a:ext>
            </a:extLst>
          </p:cNvPr>
          <p:cNvSpPr txBox="1"/>
          <p:nvPr/>
        </p:nvSpPr>
        <p:spPr>
          <a:xfrm>
            <a:off x="183293" y="5970374"/>
            <a:ext cx="6862117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[1] </a:t>
            </a:r>
            <a:r>
              <a:rPr lang="en-US" sz="1400" i="1">
                <a:solidFill>
                  <a:srgbClr val="FFFFFF"/>
                </a:solidFill>
              </a:rPr>
              <a:t> "</a:t>
            </a:r>
            <a:r>
              <a:rPr lang="en-US" sz="1400" i="1">
                <a:solidFill>
                  <a:srgbClr val="FFF0C5"/>
                </a:solidFill>
              </a:rPr>
              <a:t>Computing the minimal crew for a multi-generational space travel towards </a:t>
            </a:r>
            <a:br>
              <a:rPr lang="en-US" sz="1400" i="1">
                <a:solidFill>
                  <a:srgbClr val="FFF0C5"/>
                </a:solidFill>
              </a:rPr>
            </a:br>
            <a:r>
              <a:rPr lang="en-US" sz="1400" i="1">
                <a:solidFill>
                  <a:srgbClr val="FFF0C5"/>
                </a:solidFill>
              </a:rPr>
              <a:t>    Proxima Centauri b</a:t>
            </a:r>
            <a:r>
              <a:rPr lang="en-US" sz="1400" i="1">
                <a:solidFill>
                  <a:srgbClr val="FFFFFF"/>
                </a:solidFill>
              </a:rPr>
              <a:t>" </a:t>
            </a:r>
            <a:r>
              <a:rPr lang="en-US" sz="1400">
                <a:solidFill>
                  <a:srgbClr val="FFFFFF"/>
                </a:solidFill>
              </a:rPr>
              <a:t>by Marin &amp; </a:t>
            </a:r>
            <a:r>
              <a:rPr lang="en-US" sz="1400" err="1">
                <a:solidFill>
                  <a:srgbClr val="FFFFFF"/>
                </a:solidFill>
              </a:rPr>
              <a:t>Beluffi</a:t>
            </a:r>
            <a:r>
              <a:rPr lang="en-US" sz="1400">
                <a:solidFill>
                  <a:srgbClr val="FFFFFF"/>
                </a:solidFill>
              </a:rPr>
              <a:t> (2018)</a:t>
            </a:r>
            <a:endParaRPr lang="de-DE" sz="1400"/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Aptos"/>
                <a:cs typeface="Arial"/>
              </a:rPr>
              <a:t>[2]  "</a:t>
            </a:r>
            <a:r>
              <a:rPr lang="en-US" sz="1400" i="1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Simulation of a long-distance space flight</a:t>
            </a:r>
            <a:r>
              <a:rPr lang="en-US" sz="1400">
                <a:solidFill>
                  <a:schemeClr val="bg1"/>
                </a:solidFill>
                <a:latin typeface="Aptos"/>
                <a:cs typeface="Arial"/>
              </a:rPr>
              <a:t>" by Sommer &amp; Thorsten (2019)</a:t>
            </a:r>
            <a:endParaRPr lang="en-US" sz="1400">
              <a:solidFill>
                <a:schemeClr val="bg1"/>
              </a:solidFill>
              <a:latin typeface="Aptos"/>
            </a:endParaRPr>
          </a:p>
          <a:p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86BC482-4E7B-9A2E-005B-90E438329277}"/>
              </a:ext>
            </a:extLst>
          </p:cNvPr>
          <p:cNvCxnSpPr/>
          <p:nvPr/>
        </p:nvCxnSpPr>
        <p:spPr>
          <a:xfrm flipV="1">
            <a:off x="-4119" y="1661983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D22E160-9AA5-97E2-7066-14722C37C4CC}"/>
              </a:ext>
            </a:extLst>
          </p:cNvPr>
          <p:cNvCxnSpPr>
            <a:cxnSpLocks/>
          </p:cNvCxnSpPr>
          <p:nvPr/>
        </p:nvCxnSpPr>
        <p:spPr>
          <a:xfrm flipV="1">
            <a:off x="-4119" y="5719118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351" y="530183"/>
            <a:ext cx="3587750" cy="862313"/>
          </a:xfrm>
        </p:spPr>
        <p:txBody>
          <a:bodyPr anchor="b">
            <a:normAutofit/>
          </a:bodyPr>
          <a:lstStyle/>
          <a:p>
            <a:pPr algn="ctr"/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9811" y="1966611"/>
            <a:ext cx="9200505" cy="4895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Base Model simulates </a:t>
            </a: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life on spaceship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 </a:t>
            </a:r>
            <a:endParaRPr lang="de-DE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Agents: 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male &amp; female, movement, mating, pregnancy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Parameters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: crew size, fertility, age, mating behaviour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Observation mechanics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: population over time, accidents, crew demographics, births, deaths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Assumptions: 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infinite resources, no maintenance needed, simple society &amp; behaviour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Environment: 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safety zones on ship, accidents occur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Mission Completion Check: 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Year 6,300 is reached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overcapacity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or </a:t>
            </a:r>
            <a:r>
              <a:rPr lang="en-GB" sz="1700">
                <a:solidFill>
                  <a:srgbClr val="E97132"/>
                </a:solidFill>
                <a:latin typeface="Aptos"/>
                <a:cs typeface="Arial"/>
              </a:rPr>
              <a:t>extinction</a:t>
            </a:r>
            <a:endParaRPr lang="en-GB" sz="1700">
              <a:solidFill>
                <a:srgbClr val="000000"/>
              </a:solidFill>
              <a:latin typeface="Aptos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Courier New,monospace" panose="020B0604020202020204" pitchFamily="34" charset="0"/>
              <a:buChar char="o"/>
            </a:pPr>
            <a:endParaRPr lang="en-US" sz="14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150000"/>
              </a:lnSpc>
              <a:buFont typeface="Courier New,monospace" panose="020B0604020202020204" pitchFamily="34" charset="0"/>
              <a:buChar char="o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1800">
              <a:solidFill>
                <a:srgbClr val="FFFFFF"/>
              </a:solidFill>
              <a:latin typeface="Aptos" panose="020B0004020202020204"/>
              <a:cs typeface="Arial"/>
            </a:endParaRPr>
          </a:p>
        </p:txBody>
      </p:sp>
      <p:pic>
        <p:nvPicPr>
          <p:cNvPr id="5" name="Grafik 4" descr="Proxima Centauri b by Alpha-Element on DeviantArt">
            <a:extLst>
              <a:ext uri="{FF2B5EF4-FFF2-40B4-BE49-F238E27FC236}">
                <a16:creationId xmlns:a16="http://schemas.microsoft.com/office/drawing/2014/main" id="{5D03198E-F4E0-FB84-DB98-954B4C50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6" t="11333" r="27856" b="11594"/>
          <a:stretch/>
        </p:blipFill>
        <p:spPr>
          <a:xfrm>
            <a:off x="8740347" y="113584"/>
            <a:ext cx="3080662" cy="3197868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Text, Kreis, Diagramm, Screenshot enthält.&#10;&#10;Beschreibung automatisch generiert.">
            <a:extLst>
              <a:ext uri="{FF2B5EF4-FFF2-40B4-BE49-F238E27FC236}">
                <a16:creationId xmlns:a16="http://schemas.microsoft.com/office/drawing/2014/main" id="{2723FABD-7B5A-D798-40CE-9ED411FA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0702"/>
            <a:ext cx="6096000" cy="3260651"/>
          </a:xfrm>
          <a:prstGeom prst="rect">
            <a:avLst/>
          </a:prstGeom>
        </p:spPr>
      </p:pic>
      <p:pic>
        <p:nvPicPr>
          <p:cNvPr id="11" name="Grafik 10" descr="Free Spaceship, Download Free Spaceship png images, Free ClipArts on  Clipart Library">
            <a:extLst>
              <a:ext uri="{FF2B5EF4-FFF2-40B4-BE49-F238E27FC236}">
                <a16:creationId xmlns:a16="http://schemas.microsoft.com/office/drawing/2014/main" id="{497B586A-72F4-A0ED-56CC-323AE8953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0000">
            <a:off x="6920658" y="436607"/>
            <a:ext cx="1400175" cy="13430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713B56B-8642-66A5-1636-D64A0FC0EC9B}"/>
              </a:ext>
            </a:extLst>
          </p:cNvPr>
          <p:cNvCxnSpPr/>
          <p:nvPr/>
        </p:nvCxnSpPr>
        <p:spPr>
          <a:xfrm flipV="1">
            <a:off x="-4119" y="1661983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34BAFCD-DA25-613A-4D2E-49B18C254304}"/>
              </a:ext>
            </a:extLst>
          </p:cNvPr>
          <p:cNvSpPr txBox="1">
            <a:spLocks/>
          </p:cNvSpPr>
          <p:nvPr/>
        </p:nvSpPr>
        <p:spPr>
          <a:xfrm>
            <a:off x="2741613" y="318902"/>
            <a:ext cx="9324286" cy="4884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Base</a:t>
            </a: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Model </a:t>
            </a:r>
            <a:r>
              <a:rPr lang="en-GB" sz="2000">
                <a:solidFill>
                  <a:schemeClr val="bg1"/>
                </a:solidFill>
                <a:latin typeface="Aptos"/>
                <a:cs typeface="Arial"/>
              </a:rPr>
              <a:t>(society survives with default parameters)</a:t>
            </a:r>
            <a:endParaRPr lang="en-GB" sz="2000">
              <a:solidFill>
                <a:schemeClr val="bg1"/>
              </a:solidFill>
              <a:ea typeface="+mn-lt"/>
              <a:cs typeface="Arial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07994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1</a:t>
            </a:r>
          </a:p>
        </p:txBody>
      </p:sp>
      <p:pic>
        <p:nvPicPr>
          <p:cNvPr id="3" name="Grafik 2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3F02A0BC-9315-7EB2-8579-1938BDAC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1" y="988698"/>
            <a:ext cx="10760678" cy="5632303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9990D1BF-AB5A-E084-980B-CCBB2AA0D6F7}"/>
              </a:ext>
            </a:extLst>
          </p:cNvPr>
          <p:cNvSpPr/>
          <p:nvPr/>
        </p:nvSpPr>
        <p:spPr>
          <a:xfrm rot="-2280000">
            <a:off x="5516798" y="5384856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5DF3A4-6986-7FD0-5ED1-768F5695C380}"/>
              </a:ext>
            </a:extLst>
          </p:cNvPr>
          <p:cNvSpPr txBox="1"/>
          <p:nvPr/>
        </p:nvSpPr>
        <p:spPr>
          <a:xfrm>
            <a:off x="4252783" y="5787081"/>
            <a:ext cx="3305432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Stable population over the whole period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36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189" y="1966613"/>
            <a:ext cx="8973966" cy="4720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900">
                <a:solidFill>
                  <a:schemeClr val="bg1"/>
                </a:solidFill>
                <a:ea typeface="+mn-lt"/>
                <a:cs typeface="+mn-lt"/>
              </a:rPr>
              <a:t>NEW: Determine the probability of mating</a:t>
            </a:r>
            <a:endParaRPr lang="de-DE" sz="19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900">
                <a:solidFill>
                  <a:schemeClr val="bg1"/>
                </a:solidFill>
                <a:latin typeface="Arial"/>
                <a:ea typeface="+mn-lt"/>
                <a:cs typeface="Arial"/>
              </a:rPr>
              <a:t>Process simulates a more realistic social interaction 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Attractiveness-based mate selection </a:t>
            </a:r>
            <a:r>
              <a:rPr lang="en-GB" sz="1900">
                <a:solidFill>
                  <a:schemeClr val="bg1"/>
                </a:solidFill>
                <a:ea typeface="+mn-lt"/>
                <a:cs typeface="+mn-lt"/>
              </a:rPr>
              <a:t>simulates mutual consent</a:t>
            </a:r>
            <a:endParaRPr lang="en-US" sz="1900">
              <a:solidFill>
                <a:schemeClr val="bg1"/>
              </a:solidFill>
              <a:ea typeface="+mn-lt"/>
              <a:cs typeface="Arial"/>
            </a:endParaRPr>
          </a:p>
          <a:p>
            <a:pPr marL="285750" indent="-285750">
              <a:lnSpc>
                <a:spcPct val="160000"/>
              </a:lnSpc>
              <a:spcBef>
                <a:spcPts val="0"/>
              </a:spcBef>
            </a:pP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ea typeface="+mn-lt"/>
                <a:cs typeface="Arial"/>
              </a:rPr>
              <a:t>Attractiveness value</a:t>
            </a: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 assigned randomly </a:t>
            </a:r>
            <a:endParaRPr lang="en-US" sz="190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marL="742950" lvl="1" indent="-285750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at birth of each agent </a:t>
            </a: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(random 0-10)</a:t>
            </a:r>
            <a:endParaRPr lang="en-US" sz="1900">
              <a:solidFill>
                <a:schemeClr val="accent5">
                  <a:lumMod val="60000"/>
                  <a:lumOff val="40000"/>
                </a:schemeClr>
              </a:solidFill>
              <a:latin typeface="Aptos"/>
              <a:ea typeface="+mn-lt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900">
                <a:solidFill>
                  <a:schemeClr val="bg1"/>
                </a:solidFill>
                <a:ea typeface="+mn-lt"/>
                <a:cs typeface="+mn-lt"/>
              </a:rPr>
              <a:t> When two agents meet:</a:t>
            </a: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 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calculate individual </a:t>
            </a:r>
            <a:r>
              <a:rPr lang="en-GB" sz="190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 </a:t>
            </a: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in </a:t>
            </a: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ea typeface="+mn-lt"/>
                <a:cs typeface="Arial"/>
              </a:rPr>
              <a:t>values</a:t>
            </a:r>
            <a:endParaRPr lang="en-GB" sz="19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The smaller the </a:t>
            </a:r>
            <a:r>
              <a:rPr lang="en-GB" sz="1900">
                <a:solidFill>
                  <a:srgbClr val="00B050"/>
                </a:solidFill>
                <a:ea typeface="+mn-lt"/>
                <a:cs typeface="Arial"/>
              </a:rPr>
              <a:t>difference</a:t>
            </a: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, the higher the accept probability (%)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If </a:t>
            </a: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Arial"/>
              </a:rPr>
              <a:t>attractiveness </a:t>
            </a:r>
            <a:r>
              <a:rPr lang="en-GB" sz="1900">
                <a:solidFill>
                  <a:srgbClr val="00B050"/>
                </a:solidFill>
                <a:ea typeface="+mn-lt"/>
                <a:cs typeface="Arial"/>
              </a:rPr>
              <a:t>difference </a:t>
            </a: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is large, the probability of mating decreases, leading to more rejections.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60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A6432E6-77CE-786B-8856-A58545F740CD}"/>
              </a:ext>
            </a:extLst>
          </p:cNvPr>
          <p:cNvSpPr txBox="1">
            <a:spLocks/>
          </p:cNvSpPr>
          <p:nvPr/>
        </p:nvSpPr>
        <p:spPr>
          <a:xfrm>
            <a:off x="-1" y="674345"/>
            <a:ext cx="9817613" cy="862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E97132"/>
                </a:solidFill>
              </a:rPr>
              <a:t>Extended Model: </a:t>
            </a: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 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with </a:t>
            </a:r>
            <a:r>
              <a:rPr lang="en-GB" sz="3600">
                <a:solidFill>
                  <a:schemeClr val="accent5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Selectiveness 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logic</a:t>
            </a:r>
            <a:endParaRPr lang="de-DE" sz="3600">
              <a:solidFill>
                <a:schemeClr val="bg1"/>
              </a:solidFill>
              <a:ea typeface="+mj-lt"/>
              <a:cs typeface="+mj-lt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953764-5EBB-CF33-E6F8-6902947F27F1}"/>
              </a:ext>
            </a:extLst>
          </p:cNvPr>
          <p:cNvCxnSpPr/>
          <p:nvPr/>
        </p:nvCxnSpPr>
        <p:spPr>
          <a:xfrm>
            <a:off x="-4119" y="1591962"/>
            <a:ext cx="4899454" cy="8238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233C8444-B6B4-7EB4-8FF2-F303E096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68" y="673072"/>
            <a:ext cx="2852352" cy="136359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7D88AB0-AB2E-8649-2585-55BD7F955CEF}"/>
              </a:ext>
            </a:extLst>
          </p:cNvPr>
          <p:cNvSpPr txBox="1"/>
          <p:nvPr/>
        </p:nvSpPr>
        <p:spPr>
          <a:xfrm>
            <a:off x="8320217" y="2811162"/>
            <a:ext cx="3521674" cy="31393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i="1">
              <a:solidFill>
                <a:srgbClr val="FFFFFF"/>
              </a:solidFill>
              <a:latin typeface="Aptos"/>
            </a:endParaRPr>
          </a:p>
          <a:p>
            <a:pPr algn="ctr"/>
            <a:r>
              <a:rPr lang="en-GB" i="1" dirty="0">
                <a:solidFill>
                  <a:srgbClr val="E97132"/>
                </a:solidFill>
                <a:latin typeface="Aptos"/>
              </a:rPr>
              <a:t>Research Question:</a:t>
            </a:r>
          </a:p>
          <a:p>
            <a:pPr algn="ctr"/>
            <a:endParaRPr lang="en-GB" i="1">
              <a:solidFill>
                <a:srgbClr val="FFFFFF"/>
              </a:solidFill>
              <a:latin typeface="Aptos"/>
            </a:endParaRPr>
          </a:p>
          <a:p>
            <a:pPr algn="ctr"/>
            <a:r>
              <a:rPr lang="en-GB" i="1" baseline="0" dirty="0">
                <a:solidFill>
                  <a:srgbClr val="FFFFFF"/>
                </a:solidFill>
                <a:latin typeface="Aptos"/>
              </a:rPr>
              <a:t>After the introduction of  </a:t>
            </a:r>
            <a:br>
              <a:rPr lang="en-GB" i="1" dirty="0">
                <a:latin typeface="Aptos"/>
              </a:rPr>
            </a:br>
            <a:r>
              <a:rPr lang="en-GB" i="1" baseline="0" dirty="0">
                <a:solidFill>
                  <a:srgbClr val="D86ECC"/>
                </a:solidFill>
                <a:latin typeface="Aptos"/>
              </a:rPr>
              <a:t>selective dating preferences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, </a:t>
            </a:r>
            <a:r>
              <a:rPr lang="en-GB" dirty="0">
                <a:latin typeface="Aptos"/>
                <a:ea typeface="Aptos"/>
                <a:cs typeface="Aptos"/>
              </a:rPr>
              <a:t>​</a:t>
            </a:r>
            <a:br>
              <a:rPr lang="en-GB" dirty="0">
                <a:latin typeface="Aptos"/>
                <a:ea typeface="Aptos"/>
                <a:cs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at what </a:t>
            </a:r>
            <a:r>
              <a:rPr lang="en-GB" i="1" baseline="0" dirty="0">
                <a:solidFill>
                  <a:srgbClr val="00B050"/>
                </a:solidFill>
                <a:latin typeface="Aptos"/>
              </a:rPr>
              <a:t>difference </a:t>
            </a:r>
            <a:r>
              <a:rPr lang="en-GB" i="1" dirty="0">
                <a:solidFill>
                  <a:srgbClr val="00B050"/>
                </a:solidFill>
                <a:latin typeface="Aptos"/>
              </a:rPr>
              <a:t>threshold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 </a:t>
            </a:r>
            <a:br>
              <a:rPr lang="en-GB" i="1" dirty="0">
                <a:latin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in </a:t>
            </a:r>
            <a:r>
              <a:rPr lang="en-GB" i="1" baseline="0" dirty="0">
                <a:solidFill>
                  <a:srgbClr val="D82F28"/>
                </a:solidFill>
                <a:latin typeface="Aptos"/>
              </a:rPr>
              <a:t>polarizing view </a:t>
            </a:r>
            <a:r>
              <a:rPr lang="en-GB" i="1" dirty="0">
                <a:solidFill>
                  <a:srgbClr val="D82F28"/>
                </a:solidFill>
                <a:latin typeface="Aptos"/>
              </a:rPr>
              <a:t>values </a:t>
            </a:r>
            <a:br>
              <a:rPr lang="en-GB" i="1" dirty="0">
                <a:latin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does the society</a:t>
            </a:r>
            <a:r>
              <a:rPr lang="en-GB" i="1" dirty="0">
                <a:solidFill>
                  <a:srgbClr val="FFFFFF"/>
                </a:solidFill>
                <a:latin typeface="Aptos"/>
              </a:rPr>
              <a:t> </a:t>
            </a:r>
            <a:endParaRPr lang="de-DE" dirty="0">
              <a:solidFill>
                <a:srgbClr val="000000"/>
              </a:solidFill>
              <a:latin typeface="Aptos"/>
            </a:endParaRPr>
          </a:p>
          <a:p>
            <a:pPr algn="ctr"/>
            <a:r>
              <a:rPr lang="en-GB" i="1" baseline="0" dirty="0">
                <a:solidFill>
                  <a:srgbClr val="FFFFFF"/>
                </a:solidFill>
                <a:latin typeface="Aptos"/>
              </a:rPr>
              <a:t>go </a:t>
            </a:r>
            <a:r>
              <a:rPr lang="en-GB" i="1" baseline="0" dirty="0">
                <a:solidFill>
                  <a:srgbClr val="E97132"/>
                </a:solidFill>
                <a:latin typeface="Aptos"/>
              </a:rPr>
              <a:t>extinct </a:t>
            </a:r>
            <a:r>
              <a:rPr lang="en-GB" dirty="0">
                <a:solidFill>
                  <a:srgbClr val="E97132"/>
                </a:solidFill>
                <a:latin typeface="Aptos"/>
                <a:ea typeface="Aptos"/>
                <a:cs typeface="Aptos"/>
              </a:rPr>
              <a:t>​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because it cannot sustain itself any longer?</a:t>
            </a:r>
            <a:endParaRPr lang="de-DE">
              <a:latin typeface="Aptos"/>
            </a:endParaRPr>
          </a:p>
          <a:p>
            <a:pPr algn="ctr"/>
            <a:r>
              <a:rPr lang="en-GB" dirty="0">
                <a:latin typeface="Aptos"/>
                <a:ea typeface="Aptos"/>
                <a:cs typeface="Aptos"/>
              </a:rPr>
              <a:t>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16787019-F354-4FCF-02E9-F846D9FE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0" y="940967"/>
            <a:ext cx="10884243" cy="57380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 2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286265"/>
            <a:ext cx="94776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C000"/>
                </a:solidFill>
              </a:rPr>
              <a:t>Extended Model:</a:t>
            </a:r>
            <a:r>
              <a:rPr lang="en-GB" sz="2000">
                <a:solidFill>
                  <a:srgbClr val="FFFFFF"/>
                </a:solidFill>
              </a:rPr>
              <a:t> </a:t>
            </a: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  <a:r>
              <a:rPr lang="en-GB" sz="2000">
                <a:solidFill>
                  <a:srgbClr val="FFFFFF"/>
                </a:solidFill>
              </a:rPr>
              <a:t> that includes </a:t>
            </a:r>
            <a:r>
              <a:rPr lang="en-GB" sz="2000">
                <a:solidFill>
                  <a:srgbClr val="D86ECC"/>
                </a:solidFill>
              </a:rPr>
              <a:t>selectiveness </a:t>
            </a:r>
            <a:endParaRPr lang="en-GB" sz="2000">
              <a:solidFill>
                <a:srgbClr val="FFFFFF"/>
              </a:solidFill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-2280000">
            <a:off x="5527095" y="5415747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3902676" y="5817973"/>
            <a:ext cx="423218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accent5">
                    <a:lumMod val="60000"/>
                    <a:lumOff val="40000"/>
                  </a:schemeClr>
                </a:solidFill>
              </a:rPr>
              <a:t>Society fluctuates for the first few centuries, but stabilizes over time</a:t>
            </a:r>
          </a:p>
        </p:txBody>
      </p:sp>
      <p:pic>
        <p:nvPicPr>
          <p:cNvPr id="16" name="Grafik 15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2167ADCC-CF4F-D312-FB37-B9E9ACC4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632" y="137612"/>
            <a:ext cx="1637271" cy="7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7838" y="1719476"/>
            <a:ext cx="10570048" cy="5122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NEW: </a:t>
            </a:r>
            <a:r>
              <a:rPr lang="en-GB" sz="17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Killing </a:t>
            </a: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possible based on </a:t>
            </a:r>
            <a:r>
              <a:rPr lang="en-GB" sz="17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polarizing view</a:t>
            </a: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</a:t>
            </a:r>
            <a:r>
              <a:rPr lang="en-GB" sz="17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 </a:t>
            </a:r>
            <a:endParaRPr lang="de-DE" dirty="0">
              <a:solidFill>
                <a:srgbClr val="FFFFFF"/>
              </a:solidFill>
            </a:endParaRPr>
          </a:p>
          <a:p>
            <a:pPr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Each agent: born with random </a:t>
            </a:r>
            <a:r>
              <a:rPr lang="en-GB" sz="1600" dirty="0" err="1">
                <a:solidFill>
                  <a:srgbClr val="D82F28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value 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between 0-10</a:t>
            </a:r>
          </a:p>
          <a:p>
            <a:pPr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if two agents meet </a:t>
            </a:r>
            <a:r>
              <a:rPr lang="en-GB" sz="1600" dirty="0">
                <a:solidFill>
                  <a:schemeClr val="bg1"/>
                </a:solidFill>
                <a:ea typeface="+mn-lt"/>
                <a:cs typeface="+mn-lt"/>
              </a:rPr>
              <a:t>outside the safety-zone (white) on ship</a:t>
            </a:r>
            <a:endParaRPr lang="en-GB" sz="1600" dirty="0">
              <a:solidFill>
                <a:schemeClr val="bg1"/>
              </a:solidFill>
            </a:endParaRPr>
          </a:p>
          <a:p>
            <a:pPr lvl="1" indent="-28575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check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 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of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polarizing view</a:t>
            </a:r>
          </a:p>
          <a:p>
            <a:pPr lvl="1" indent="-28575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if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values are too far from each other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: one of the two agents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can get killed</a:t>
            </a:r>
            <a:endParaRPr lang="en-GB" sz="1600" dirty="0">
              <a:latin typeface="Aptos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Example:  Agent A has </a:t>
            </a:r>
            <a:r>
              <a:rPr lang="en-GB" sz="1600" dirty="0" err="1">
                <a:solidFill>
                  <a:srgbClr val="D82F28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value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of 2</a:t>
            </a:r>
            <a:endParaRPr lang="en-US" sz="1600" dirty="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Depending on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threshold of </a:t>
            </a:r>
            <a:r>
              <a:rPr lang="en-GB" sz="1600" dirty="0" err="1">
                <a:solidFill>
                  <a:srgbClr val="00B050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 difference: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A and B will try to 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kill each other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if the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 is too big</a:t>
            </a:r>
            <a:endParaRPr lang="en-GB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br>
              <a:rPr lang="en-GB" sz="1600" dirty="0">
                <a:latin typeface="Arial"/>
                <a:ea typeface="+mn-lt"/>
                <a:cs typeface="Arial"/>
              </a:rPr>
            </a:br>
            <a:endParaRPr lang="en-US" sz="160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endParaRPr lang="en-GB" sz="1600">
              <a:solidFill>
                <a:srgbClr val="E97132"/>
              </a:solidFill>
              <a:latin typeface="Aptos"/>
              <a:ea typeface="+mn-lt"/>
              <a:cs typeface="Arial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A6432E6-77CE-786B-8856-A58545F740CD}"/>
              </a:ext>
            </a:extLst>
          </p:cNvPr>
          <p:cNvSpPr txBox="1">
            <a:spLocks/>
          </p:cNvSpPr>
          <p:nvPr/>
        </p:nvSpPr>
        <p:spPr>
          <a:xfrm>
            <a:off x="-350109" y="519885"/>
            <a:ext cx="10991504" cy="862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E97132"/>
                </a:solidFill>
              </a:rPr>
              <a:t>Extended Model</a:t>
            </a:r>
            <a:r>
              <a:rPr lang="de-DE">
                <a:solidFill>
                  <a:srgbClr val="E97132"/>
                </a:solidFill>
                <a:ea typeface="+mj-lt"/>
                <a:cs typeface="+mj-lt"/>
              </a:rPr>
              <a:t>: </a:t>
            </a: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 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with </a:t>
            </a:r>
            <a:r>
              <a:rPr lang="en-GB" sz="3600">
                <a:solidFill>
                  <a:srgbClr val="D82F28"/>
                </a:solidFill>
                <a:ea typeface="+mj-lt"/>
                <a:cs typeface="+mj-lt"/>
              </a:rPr>
              <a:t>Polarizing View</a:t>
            </a:r>
            <a:r>
              <a:rPr lang="en-GB" sz="3600">
                <a:solidFill>
                  <a:schemeClr val="accent5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 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logic</a:t>
            </a:r>
            <a:endParaRPr lang="de-DE">
              <a:solidFill>
                <a:schemeClr val="bg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953764-5EBB-CF33-E6F8-6902947F27F1}"/>
              </a:ext>
            </a:extLst>
          </p:cNvPr>
          <p:cNvCxnSpPr/>
          <p:nvPr/>
        </p:nvCxnSpPr>
        <p:spPr>
          <a:xfrm>
            <a:off x="-4119" y="1591962"/>
            <a:ext cx="6485236" cy="39129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1CEBA18E-1EF4-963A-27F3-B1F522FE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00" b="73782"/>
          <a:stretch/>
        </p:blipFill>
        <p:spPr>
          <a:xfrm>
            <a:off x="413465" y="5016844"/>
            <a:ext cx="3446474" cy="1607999"/>
          </a:xfrm>
          <a:prstGeom prst="rect">
            <a:avLst/>
          </a:prstGeom>
        </p:spPr>
      </p:pic>
      <p:pic>
        <p:nvPicPr>
          <p:cNvPr id="7" name="Grafik 6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A7F58FEB-7387-1997-5517-028661236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98" r="-300" b="39496"/>
          <a:stretch/>
        </p:blipFill>
        <p:spPr>
          <a:xfrm>
            <a:off x="4377925" y="5019804"/>
            <a:ext cx="3446474" cy="1625663"/>
          </a:xfrm>
          <a:prstGeom prst="rect">
            <a:avLst/>
          </a:prstGeom>
        </p:spPr>
      </p:pic>
      <p:pic>
        <p:nvPicPr>
          <p:cNvPr id="8" name="Grafik 7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952E107D-9ECF-2DE5-0955-4308D5745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7" t="72941" r="947" b="-168"/>
          <a:stretch/>
        </p:blipFill>
        <p:spPr>
          <a:xfrm>
            <a:off x="8217243" y="5016844"/>
            <a:ext cx="3446475" cy="1669850"/>
          </a:xfrm>
          <a:prstGeom prst="rect">
            <a:avLst/>
          </a:prstGeom>
        </p:spPr>
      </p:pic>
      <p:pic>
        <p:nvPicPr>
          <p:cNvPr id="10" name="Grafik 9" descr="Ein Bild, das Grafiken, Clipart, Cartoon, Kunst enthält.&#10;&#10;Beschreibung automatisch generiert.">
            <a:extLst>
              <a:ext uri="{FF2B5EF4-FFF2-40B4-BE49-F238E27FC236}">
                <a16:creationId xmlns:a16="http://schemas.microsoft.com/office/drawing/2014/main" id="{0491FB46-68A3-BCF6-D081-E79C644D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832" y="1306727"/>
            <a:ext cx="1666875" cy="1752600"/>
          </a:xfrm>
          <a:prstGeom prst="rect">
            <a:avLst/>
          </a:prstGeom>
        </p:spPr>
      </p:pic>
      <p:sp>
        <p:nvSpPr>
          <p:cNvPr id="11" name="Pfeil: nach links und rechts 10">
            <a:extLst>
              <a:ext uri="{FF2B5EF4-FFF2-40B4-BE49-F238E27FC236}">
                <a16:creationId xmlns:a16="http://schemas.microsoft.com/office/drawing/2014/main" id="{1CF979FE-4108-8831-DB65-7E9F64069386}"/>
              </a:ext>
            </a:extLst>
          </p:cNvPr>
          <p:cNvSpPr/>
          <p:nvPr/>
        </p:nvSpPr>
        <p:spPr>
          <a:xfrm>
            <a:off x="1565189" y="6044513"/>
            <a:ext cx="1523999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links und rechts 12">
            <a:extLst>
              <a:ext uri="{FF2B5EF4-FFF2-40B4-BE49-F238E27FC236}">
                <a16:creationId xmlns:a16="http://schemas.microsoft.com/office/drawing/2014/main" id="{E153766D-B4CA-C703-A1BA-F49CC71745EF}"/>
              </a:ext>
            </a:extLst>
          </p:cNvPr>
          <p:cNvSpPr/>
          <p:nvPr/>
        </p:nvSpPr>
        <p:spPr>
          <a:xfrm>
            <a:off x="5498756" y="6044513"/>
            <a:ext cx="1204783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0276F038-8E90-9A18-A528-3F62DCFA9C14}"/>
              </a:ext>
            </a:extLst>
          </p:cNvPr>
          <p:cNvSpPr/>
          <p:nvPr/>
        </p:nvSpPr>
        <p:spPr>
          <a:xfrm>
            <a:off x="9329350" y="6044513"/>
            <a:ext cx="967946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5E3C2CA-FFCA-E676-956D-DCDC0A93015B}"/>
              </a:ext>
            </a:extLst>
          </p:cNvPr>
          <p:cNvSpPr txBox="1"/>
          <p:nvPr/>
        </p:nvSpPr>
        <p:spPr>
          <a:xfrm>
            <a:off x="10029567" y="628135"/>
            <a:ext cx="1966783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Representative for opposing views:</a:t>
            </a:r>
            <a:br>
              <a:rPr lang="de-DE" sz="1600">
                <a:solidFill>
                  <a:schemeClr val="bg1"/>
                </a:solidFill>
              </a:rPr>
            </a:br>
            <a:br>
              <a:rPr lang="de-DE" sz="1600"/>
            </a:br>
            <a:r>
              <a:rPr lang="de-DE" sz="1600">
                <a:solidFill>
                  <a:schemeClr val="bg1"/>
                </a:solidFill>
              </a:rPr>
              <a:t>religious,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political,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ethical,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national, 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moral,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etc.</a:t>
            </a:r>
            <a:br>
              <a:rPr lang="de-DE" sz="1600">
                <a:solidFill>
                  <a:schemeClr val="bg1"/>
                </a:solidFill>
              </a:rPr>
            </a:b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0B131C7-EAC1-8BEC-7F00-0BA9B1BE7FA6}"/>
              </a:ext>
            </a:extLst>
          </p:cNvPr>
          <p:cNvSpPr txBox="1"/>
          <p:nvPr/>
        </p:nvSpPr>
        <p:spPr>
          <a:xfrm>
            <a:off x="7640596" y="3809999"/>
            <a:ext cx="4355755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 </a:t>
            </a:r>
            <a:r>
              <a:rPr lang="de-DE" dirty="0" err="1">
                <a:solidFill>
                  <a:schemeClr val="bg1"/>
                </a:solidFill>
              </a:rPr>
              <a:t>test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/>
            </a:b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diff_thresholds</a:t>
            </a:r>
            <a:r>
              <a:rPr lang="de-DE" dirty="0">
                <a:solidFill>
                  <a:schemeClr val="bg1"/>
                </a:solidFill>
              </a:rPr>
              <a:t> in </a:t>
            </a:r>
            <a:br>
              <a:rPr lang="de-DE" dirty="0"/>
            </a:b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remaining</a:t>
            </a:r>
            <a:r>
              <a:rPr lang="de-DE" dirty="0">
                <a:solidFill>
                  <a:schemeClr val="bg1"/>
                </a:solidFill>
              </a:rPr>
              <a:t> </a:t>
            </a:r>
            <a:r>
              <a:rPr lang="de-DE" dirty="0" err="1">
                <a:solidFill>
                  <a:schemeClr val="bg1"/>
                </a:solidFill>
              </a:rPr>
              <a:t>slides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D3A5B7A5-A22A-EFFC-840A-3ACECCC30C6A}"/>
              </a:ext>
            </a:extLst>
          </p:cNvPr>
          <p:cNvSpPr/>
          <p:nvPr/>
        </p:nvSpPr>
        <p:spPr>
          <a:xfrm>
            <a:off x="7012459" y="3974757"/>
            <a:ext cx="1256270" cy="60754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4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5" grpId="0" animBg="1"/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Breitbild</PresentationFormat>
  <Slides>17</Slides>
  <Notes>2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Larissa</vt:lpstr>
      <vt:lpstr>Group 17  Agent-based Modelling (ABM)</vt:lpstr>
      <vt:lpstr>Existing Literature</vt:lpstr>
      <vt:lpstr>Motivation</vt:lpstr>
      <vt:lpstr>Base Model</vt:lpstr>
      <vt:lpstr>Base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Conclusion</vt:lpstr>
      <vt:lpstr>Limitations &amp; Future Research</vt:lpstr>
      <vt:lpstr>Thank you for your attention!  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19</cp:revision>
  <dcterms:created xsi:type="dcterms:W3CDTF">2024-06-03T10:37:02Z</dcterms:created>
  <dcterms:modified xsi:type="dcterms:W3CDTF">2024-07-05T13:27:41Z</dcterms:modified>
</cp:coreProperties>
</file>